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notesMasterIdLst>
    <p:notesMasterId r:id="rId4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reveal after the room has committed. Ask why anyone picked a different option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9509760" y="-1463040"/>
            <a:ext cx="4206240" cy="4206240"/>
          </a:xfrm>
          <a:prstGeom prst="ellipse">
            <a:avLst/>
          </a:prstGeom>
          <a:solidFill>
            <a:srgbClr val="0E2033"/>
          </a:solidFill>
          <a:ln/>
        </p:spPr>
      </p:sp>
      <p:sp>
        <p:nvSpPr>
          <p:cNvPr id="3" name="Text 1"/>
          <p:cNvSpPr/>
          <p:nvPr/>
        </p:nvSpPr>
        <p:spPr>
          <a:xfrm>
            <a:off x="822960" y="731520"/>
            <a:ext cx="7315200" cy="365760"/>
          </a:xfrm>
          <a:prstGeom prst="rect">
            <a:avLst/>
          </a:prstGeom>
          <a:noFill/>
          <a:ln/>
        </p:spPr>
        <p:txBody>
          <a:bodyPr wrap="square" rtlCol="0" anchor="ctr"/>
          <a:lstStyle/>
          <a:p>
            <a:pPr indent="0" marL="0">
              <a:buNone/>
            </a:pPr>
            <a:r>
              <a:rPr lang="en-US" sz="1300" spc="300" kern="0" dirty="0">
                <a:solidFill>
                  <a:srgbClr val="22D3EE"/>
                </a:solidFill>
                <a:latin typeface="Arial" pitchFamily="34" charset="0"/>
                <a:ea typeface="Arial" pitchFamily="34" charset="-122"/>
                <a:cs typeface="Arial" pitchFamily="34" charset="-120"/>
              </a:rPr>
              <a:t>MODERN MANAGED</a:t>
            </a:r>
            <a:endParaRPr lang="en-US" sz="1300" dirty="0"/>
          </a:p>
        </p:txBody>
      </p:sp>
      <p:sp>
        <p:nvSpPr>
          <p:cNvPr id="4" name="Text 2"/>
          <p:cNvSpPr/>
          <p:nvPr/>
        </p:nvSpPr>
        <p:spPr>
          <a:xfrm>
            <a:off x="822960" y="2011680"/>
            <a:ext cx="10241280" cy="1737360"/>
          </a:xfrm>
          <a:prstGeom prst="rect">
            <a:avLst/>
          </a:prstGeom>
          <a:noFill/>
          <a:ln/>
        </p:spPr>
        <p:txBody>
          <a:bodyPr wrap="square" rtlCol="0" anchor="ctr"/>
          <a:lstStyle/>
          <a:p>
            <a:pPr indent="0" marL="0">
              <a:buNone/>
            </a:pPr>
            <a:r>
              <a:rPr lang="en-US" sz="5400" b="1" dirty="0">
                <a:solidFill>
                  <a:srgbClr val="EAF1FB"/>
                </a:solidFill>
                <a:latin typeface="Cambria" pitchFamily="34" charset="0"/>
                <a:ea typeface="Cambria" pitchFamily="34" charset="-122"/>
                <a:cs typeface="Cambria" pitchFamily="34" charset="-120"/>
              </a:rPr>
              <a:t>The AI Incident Tabletop</a:t>
            </a:r>
            <a:endParaRPr lang="en-US" sz="5400" dirty="0"/>
          </a:p>
        </p:txBody>
      </p:sp>
      <p:sp>
        <p:nvSpPr>
          <p:cNvPr id="5" name="Text 3"/>
          <p:cNvSpPr/>
          <p:nvPr/>
        </p:nvSpPr>
        <p:spPr>
          <a:xfrm>
            <a:off x="822960" y="3840480"/>
            <a:ext cx="9601200" cy="822960"/>
          </a:xfrm>
          <a:prstGeom prst="rect">
            <a:avLst/>
          </a:prstGeom>
          <a:noFill/>
          <a:ln/>
        </p:spPr>
        <p:txBody>
          <a:bodyPr wrap="square" rtlCol="0" anchor="ctr"/>
          <a:lstStyle/>
          <a:p>
            <a:pPr indent="0" marL="0">
              <a:buNone/>
            </a:pPr>
            <a:r>
              <a:rPr lang="en-US" sz="2000" dirty="0">
                <a:solidFill>
                  <a:srgbClr val="9FB3D4"/>
                </a:solidFill>
                <a:latin typeface="Arial" pitchFamily="34" charset="0"/>
                <a:ea typeface="Arial" pitchFamily="34" charset="-122"/>
                <a:cs typeface="Arial" pitchFamily="34" charset="-120"/>
              </a:rPr>
              <a:t>A run-it-with-your-team facilitator pack. Two scenarios, sixteen decisions.</a:t>
            </a:r>
            <a:endParaRPr lang="en-US" sz="2000" dirty="0"/>
          </a:p>
        </p:txBody>
      </p:sp>
      <p:sp>
        <p:nvSpPr>
          <p:cNvPr id="6" name="Text 4"/>
          <p:cNvSpPr/>
          <p:nvPr/>
        </p:nvSpPr>
        <p:spPr>
          <a:xfrm>
            <a:off x="822960" y="5943600"/>
            <a:ext cx="9144000" cy="365760"/>
          </a:xfrm>
          <a:prstGeom prst="rect">
            <a:avLst/>
          </a:prstGeom>
          <a:noFill/>
          <a:ln/>
        </p:spPr>
        <p:txBody>
          <a:bodyPr wrap="square" rtlCol="0" anchor="ctr"/>
          <a:lstStyle/>
          <a:p>
            <a:pPr indent="0" marL="0">
              <a:buNone/>
            </a:pPr>
            <a:r>
              <a:rPr lang="en-US" sz="1400" i="1" dirty="0">
                <a:solidFill>
                  <a:srgbClr val="5B7194"/>
                </a:solidFill>
                <a:latin typeface="Arial" pitchFamily="34" charset="0"/>
                <a:ea typeface="Arial" pitchFamily="34" charset="-122"/>
                <a:cs typeface="Arial" pitchFamily="34" charset="-120"/>
              </a:rPr>
              <a:t>A dry run, not the real thing. And a lot less stressful.</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4</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4</a:t>
            </a:r>
            <a:pPr indent="0" marL="0">
              <a:buNone/>
            </a:pPr>
            <a:r>
              <a:rPr lang="en-US" sz="1800" dirty="0">
                <a:solidFill>
                  <a:srgbClr val="9FB3D4"/>
                </a:solidFill>
                <a:latin typeface="Arial" pitchFamily="34" charset="0"/>
                <a:ea typeface="Arial" pitchFamily="34" charset="-122"/>
                <a:cs typeface="Arial" pitchFamily="34" charset="-120"/>
              </a:rPr>
              <a:t>   10:15</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Leadership's first question lands: how bad is it? And a quieter, nastier thought is dawning on you. The employee only saw the redundancy file because that's what they happened to ask about. If Copilot could reach that, it almost certainly had the whole HR site. Which means it wasn't just salaries.</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Where do you point the investigation first?</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Wipe and rebuild the affected areas quickly so no more data can leak.</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Concentrate on closing all the permission holes so it can't happen again, and scope it afterwards.</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Establish what data was actually reachable, by whom, and how many individuals are affected, using the audit logs, and check specifically for special category data.</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4  ·  10:15</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Establish what data was actually reachable, by whom, and how many individuals are affected, using the audit logs, and check specifically for special category data.</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Your risk assessment, and therefore whether you must notify the ICO and the affected people, depends on knowing what data, whose, and how much. Preserve and pull the audit logs first. An overshared HR site rarely stops at pay: occupational health notes, a dyslexia assessment, a colonoscopy referral, an accommodations letter. That's special category data under Article 9, and it changes the severity of everything that follows. Wiping to stop the leak destroys the evidence you are legally required to document.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5</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5</a:t>
            </a:r>
            <a:pPr indent="0" marL="0">
              <a:buNone/>
            </a:pPr>
            <a:r>
              <a:rPr lang="en-US" sz="1800" dirty="0">
                <a:solidFill>
                  <a:srgbClr val="9FB3D4"/>
                </a:solidFill>
                <a:latin typeface="Arial" pitchFamily="34" charset="0"/>
                <a:ea typeface="Arial" pitchFamily="34" charset="-122"/>
                <a:cs typeface="Arial" pitchFamily="34" charset="-120"/>
              </a:rPr>
              <a:t>   11:30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DPO asks the question everyone has been avoiding. The audit logs confirm your fear: it was the entire HR site. Salary and performance data, yes, but also occupational health records, disability adjustments, and medical appointment notes, all reachable by people with no business reason to see any of it.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Is this reportable to the ICO, and on what timeline?</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Don't report it. You contained it quickly and there's no need to invite regulatory attention.</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If a risk to individuals' rights is likely, notify the ICO without undue delay and within 72 hours of becoming aware. Document either way, and submit now with what you know.</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Wait until the investigation is fully complete so the report is accurate, even if that runs past 72 hours.</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5  ·  11:30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If a risk to individuals' rights is likely, notify the ICO without undue delay and within 72 hours of becoming aware. Document either way, and submit now with what you know.</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The 72 hours runs from awareness, not from the end of your investigation. You report on time with what you have and update the ICO as you learn more. The threshold is 'risk likely.' And choosing not to report a notifiable breach to dodge attention is the genuinely dangerous option: failing to notify can attract fines of up to 8.7 million pounds or 2 percent of global turnover, on top of the original breach.</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6</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6</a:t>
            </a:r>
            <a:pPr indent="0" marL="0">
              <a:buNone/>
            </a:pPr>
            <a:r>
              <a:rPr lang="en-US" sz="1800" dirty="0">
                <a:solidFill>
                  <a:srgbClr val="9FB3D4"/>
                </a:solidFill>
                <a:latin typeface="Arial" pitchFamily="34" charset="0"/>
                <a:ea typeface="Arial" pitchFamily="34" charset="-122"/>
                <a:cs typeface="Arial" pitchFamily="34" charset="-120"/>
              </a:rPr>
              <a:t>   13:00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This is not just salaries and a disciplinary note any more. It's people's health, a disability nobody chose to disclose at work, a medical procedure. The kind of thing that, once someone knows you know, changes how it feels to walk into the office.</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Do you tell the affected individuals?</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If the risk to them is high, notify them directly and without undue delay, in plain language, with what happened and what they can do.</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Hold off unless and until the ICO instructs you to.</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Quietly remediate and avoid telling anyone, to limit reputational damage.</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A</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6  ·  13:00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A.  </a:t>
            </a:r>
            <a:pPr indent="0" marL="0">
              <a:buNone/>
            </a:pPr>
            <a:r>
              <a:rPr lang="en-US" sz="1500" dirty="0">
                <a:solidFill>
                  <a:srgbClr val="EAF1FB"/>
                </a:solidFill>
                <a:latin typeface="Arial" pitchFamily="34" charset="0"/>
                <a:ea typeface="Arial" pitchFamily="34" charset="-122"/>
                <a:cs typeface="Arial" pitchFamily="34" charset="-120"/>
              </a:rPr>
              <a:t>If the risk to them is high, notify them directly and without undue delay, in plain language, with what happened and what they can do.</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When health and disability information is exposed, the risk to individuals is high almost by definition, and UK GDPR requires you to tell them directly and without undue delay, not wait for the regulator to force it. This is the human centre of the incident: these are colleagues, and how you tell them, honestly and early, is what they remember long after the paperwork is filed. Quietly fixing it and hoping is how a defensible incident becomes a front-page betrayal.</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7</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7</a:t>
            </a:r>
            <a:pPr indent="0" marL="0">
              <a:buNone/>
            </a:pPr>
            <a:r>
              <a:rPr lang="en-US" sz="1800" dirty="0">
                <a:solidFill>
                  <a:srgbClr val="9FB3D4"/>
                </a:solidFill>
                <a:latin typeface="Arial" pitchFamily="34" charset="0"/>
                <a:ea typeface="Arial" pitchFamily="34" charset="-122"/>
                <a:cs typeface="Arial" pitchFamily="34" charset="-120"/>
              </a:rPr>
              <a:t>   14:20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Hour five. Rumours are spreading internally, a manager has already messaged their team, and an exec wants to put out a reassuring public statement immediately.</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What's the right call on communications?</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Let the exec reassure customers now to get ahead of the story before it leaks.</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Go silent internally to stop leaks, and say nothing to anyone until it's resolved.</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One source of truth. Coordinate messaging through legal, the DPO and comms, hold public statements until facts are established, keep a running log.</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7  ·  14:20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One source of truth. Coordinate messaging through legal, the DPO and comms, hold public statements until facts are established, keep a running log.</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Incident comms live or die on being single-voiced and factual. A reassuring statement you retract two days later is far more damaging than a measured 'we are investigating and will update you.' And internal silence doesn't stop leaks, it feeds them, because people fill an information vacuum with rumour. Give staff a clear holding line and somewhere to ask questions.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8</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8</a:t>
            </a:r>
            <a:pPr indent="0" marL="0">
              <a:buNone/>
            </a:pPr>
            <a:r>
              <a:rPr lang="en-US" sz="1800" dirty="0">
                <a:solidFill>
                  <a:srgbClr val="9FB3D4"/>
                </a:solidFill>
                <a:latin typeface="Arial" pitchFamily="34" charset="0"/>
                <a:ea typeface="Arial" pitchFamily="34" charset="-122"/>
                <a:cs typeface="Arial" pitchFamily="34" charset="-120"/>
              </a:rPr>
              <a:t>   Two weeks later</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fire is out. The review asks the only question that stops it happening again.</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What was the real root cause, and what do you fix?</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Ban Copilot permanently. It clearly can't be trusted with company data.</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The breach was the ungoverned access. Fix permissions, sensitivity labels, DLP for Copilot, and the pre-deployment governance you skipped, across the whole tenant.</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Clean up the permissions on the HR site that leaked, re-run the report to confirm it's closed, and draw a line under it.</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8  ·  Two weeks later</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The breach was the ungoverned access. Fix permissions, sensitivity labels, DLP for Copilot, and the pre-deployment governance you skipped, across the whole tenant.</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Copilot didn't create this exposure. It surfaced access that was misconfigured long before anyone switched it on, so the real fix is the boring pre-flight nobody did, applied across the whole tenant. Cleaning up only the site that leaked fixes the one hole you got caught by and leaves the rest of the overshared estate for the next search tool to find. Banning the tool dodges the lesson while the oversharing stays exactly where it was.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822960" y="640080"/>
            <a:ext cx="10058400" cy="731520"/>
          </a:xfrm>
          <a:prstGeom prst="rect">
            <a:avLst/>
          </a:prstGeom>
          <a:noFill/>
          <a:ln/>
        </p:spPr>
        <p:txBody>
          <a:bodyPr wrap="square" rtlCol="0" anchor="ctr"/>
          <a:lstStyle/>
          <a:p>
            <a:pPr indent="0" marL="0">
              <a:buNone/>
            </a:pPr>
            <a:r>
              <a:rPr lang="en-US" sz="3400" b="1" dirty="0">
                <a:solidFill>
                  <a:srgbClr val="EAF1FB"/>
                </a:solidFill>
                <a:latin typeface="Cambria" pitchFamily="34" charset="0"/>
                <a:ea typeface="Cambria" pitchFamily="34" charset="-122"/>
                <a:cs typeface="Cambria" pitchFamily="34" charset="-120"/>
              </a:rPr>
              <a:t>How to run this</a:t>
            </a:r>
            <a:endParaRPr lang="en-US" sz="3400" dirty="0"/>
          </a:p>
        </p:txBody>
      </p:sp>
      <p:sp>
        <p:nvSpPr>
          <p:cNvPr id="3" name="Shape 1"/>
          <p:cNvSpPr/>
          <p:nvPr/>
        </p:nvSpPr>
        <p:spPr>
          <a:xfrm>
            <a:off x="822960" y="1737360"/>
            <a:ext cx="457200" cy="457200"/>
          </a:xfrm>
          <a:prstGeom prst="ellipse">
            <a:avLst/>
          </a:prstGeom>
          <a:solidFill>
            <a:srgbClr val="22D3EE"/>
          </a:solidFill>
          <a:ln/>
        </p:spPr>
      </p:sp>
      <p:sp>
        <p:nvSpPr>
          <p:cNvPr id="4" name="Text 2"/>
          <p:cNvSpPr/>
          <p:nvPr/>
        </p:nvSpPr>
        <p:spPr>
          <a:xfrm>
            <a:off x="822960" y="1737360"/>
            <a:ext cx="457200" cy="457200"/>
          </a:xfrm>
          <a:prstGeom prst="rect">
            <a:avLst/>
          </a:prstGeom>
          <a:noFill/>
          <a:ln/>
        </p:spPr>
        <p:txBody>
          <a:bodyPr wrap="square" lIns="0" tIns="0" rIns="0" bIns="0" rtlCol="0" anchor="ctr"/>
          <a:lstStyle/>
          <a:p>
            <a:pPr algn="ctr" indent="0" marL="0">
              <a:buNone/>
            </a:pPr>
            <a:r>
              <a:rPr lang="en-US" sz="1800" b="1" dirty="0">
                <a:solidFill>
                  <a:srgbClr val="0B1220"/>
                </a:solidFill>
                <a:latin typeface="Arial" pitchFamily="34" charset="0"/>
                <a:ea typeface="Arial" pitchFamily="34" charset="-122"/>
                <a:cs typeface="Arial" pitchFamily="34" charset="-120"/>
              </a:rPr>
              <a:t>1</a:t>
            </a:r>
            <a:endParaRPr lang="en-US" sz="1800" dirty="0"/>
          </a:p>
        </p:txBody>
      </p:sp>
      <p:sp>
        <p:nvSpPr>
          <p:cNvPr id="5" name="Text 3"/>
          <p:cNvSpPr/>
          <p:nvPr/>
        </p:nvSpPr>
        <p:spPr>
          <a:xfrm>
            <a:off x="1554480" y="1691640"/>
            <a:ext cx="9692640" cy="914400"/>
          </a:xfrm>
          <a:prstGeom prst="rect">
            <a:avLst/>
          </a:prstGeom>
          <a:noFill/>
          <a:ln/>
        </p:spPr>
        <p:txBody>
          <a:bodyPr wrap="square" lIns="0" tIns="0" rIns="0" bIns="0" rtlCol="0" anchor="t"/>
          <a:lstStyle/>
          <a:p>
            <a:pPr indent="0" marL="0">
              <a:buNone/>
            </a:pPr>
            <a:r>
              <a:rPr lang="en-US" sz="1700" dirty="0">
                <a:solidFill>
                  <a:srgbClr val="EAF1FB"/>
                </a:solidFill>
                <a:latin typeface="Arial" pitchFamily="34" charset="0"/>
                <a:ea typeface="Arial" pitchFamily="34" charset="-122"/>
                <a:cs typeface="Arial" pitchFamily="34" charset="-120"/>
              </a:rPr>
              <a:t>Show each inject, then pause. Let everyone commit to an answer out loud, or write it down, before you advance to the reveal.</a:t>
            </a:r>
            <a:endParaRPr lang="en-US" sz="1700" dirty="0"/>
          </a:p>
        </p:txBody>
      </p:sp>
      <p:sp>
        <p:nvSpPr>
          <p:cNvPr id="6" name="Shape 4"/>
          <p:cNvSpPr/>
          <p:nvPr/>
        </p:nvSpPr>
        <p:spPr>
          <a:xfrm>
            <a:off x="822960" y="2880360"/>
            <a:ext cx="457200" cy="457200"/>
          </a:xfrm>
          <a:prstGeom prst="ellipse">
            <a:avLst/>
          </a:prstGeom>
          <a:solidFill>
            <a:srgbClr val="22D3EE"/>
          </a:solidFill>
          <a:ln/>
        </p:spPr>
      </p:sp>
      <p:sp>
        <p:nvSpPr>
          <p:cNvPr id="7" name="Text 5"/>
          <p:cNvSpPr/>
          <p:nvPr/>
        </p:nvSpPr>
        <p:spPr>
          <a:xfrm>
            <a:off x="822960" y="2880360"/>
            <a:ext cx="457200" cy="457200"/>
          </a:xfrm>
          <a:prstGeom prst="rect">
            <a:avLst/>
          </a:prstGeom>
          <a:noFill/>
          <a:ln/>
        </p:spPr>
        <p:txBody>
          <a:bodyPr wrap="square" lIns="0" tIns="0" rIns="0" bIns="0" rtlCol="0" anchor="ctr"/>
          <a:lstStyle/>
          <a:p>
            <a:pPr algn="ctr" indent="0" marL="0">
              <a:buNone/>
            </a:pPr>
            <a:r>
              <a:rPr lang="en-US" sz="1800" b="1" dirty="0">
                <a:solidFill>
                  <a:srgbClr val="0B1220"/>
                </a:solidFill>
                <a:latin typeface="Arial" pitchFamily="34" charset="0"/>
                <a:ea typeface="Arial" pitchFamily="34" charset="-122"/>
                <a:cs typeface="Arial" pitchFamily="34" charset="-120"/>
              </a:rPr>
              <a:t>2</a:t>
            </a:r>
            <a:endParaRPr lang="en-US" sz="1800" dirty="0"/>
          </a:p>
        </p:txBody>
      </p:sp>
      <p:sp>
        <p:nvSpPr>
          <p:cNvPr id="8" name="Text 6"/>
          <p:cNvSpPr/>
          <p:nvPr/>
        </p:nvSpPr>
        <p:spPr>
          <a:xfrm>
            <a:off x="1554480" y="2834640"/>
            <a:ext cx="9692640" cy="914400"/>
          </a:xfrm>
          <a:prstGeom prst="rect">
            <a:avLst/>
          </a:prstGeom>
          <a:noFill/>
          <a:ln/>
        </p:spPr>
        <p:txBody>
          <a:bodyPr wrap="square" lIns="0" tIns="0" rIns="0" bIns="0" rtlCol="0" anchor="t"/>
          <a:lstStyle/>
          <a:p>
            <a:pPr indent="0" marL="0">
              <a:buNone/>
            </a:pPr>
            <a:r>
              <a:rPr lang="en-US" sz="1700" dirty="0">
                <a:solidFill>
                  <a:srgbClr val="EAF1FB"/>
                </a:solidFill>
                <a:latin typeface="Arial" pitchFamily="34" charset="0"/>
                <a:ea typeface="Arial" pitchFamily="34" charset="-122"/>
                <a:cs typeface="Arial" pitchFamily="34" charset="-120"/>
              </a:rPr>
              <a:t>The arguments are the point. Where the room splits, or a confident pick turns out weak, note it as an action.</a:t>
            </a:r>
            <a:endParaRPr lang="en-US" sz="1700" dirty="0"/>
          </a:p>
        </p:txBody>
      </p:sp>
      <p:sp>
        <p:nvSpPr>
          <p:cNvPr id="9" name="Shape 7"/>
          <p:cNvSpPr/>
          <p:nvPr/>
        </p:nvSpPr>
        <p:spPr>
          <a:xfrm>
            <a:off x="822960" y="4023360"/>
            <a:ext cx="457200" cy="457200"/>
          </a:xfrm>
          <a:prstGeom prst="ellipse">
            <a:avLst/>
          </a:prstGeom>
          <a:solidFill>
            <a:srgbClr val="22D3EE"/>
          </a:solidFill>
          <a:ln/>
        </p:spPr>
      </p:sp>
      <p:sp>
        <p:nvSpPr>
          <p:cNvPr id="10" name="Text 8"/>
          <p:cNvSpPr/>
          <p:nvPr/>
        </p:nvSpPr>
        <p:spPr>
          <a:xfrm>
            <a:off x="822960" y="4023360"/>
            <a:ext cx="457200" cy="457200"/>
          </a:xfrm>
          <a:prstGeom prst="rect">
            <a:avLst/>
          </a:prstGeom>
          <a:noFill/>
          <a:ln/>
        </p:spPr>
        <p:txBody>
          <a:bodyPr wrap="square" lIns="0" tIns="0" rIns="0" bIns="0" rtlCol="0" anchor="ctr"/>
          <a:lstStyle/>
          <a:p>
            <a:pPr algn="ctr" indent="0" marL="0">
              <a:buNone/>
            </a:pPr>
            <a:r>
              <a:rPr lang="en-US" sz="1800" b="1" dirty="0">
                <a:solidFill>
                  <a:srgbClr val="0B1220"/>
                </a:solidFill>
                <a:latin typeface="Arial" pitchFamily="34" charset="0"/>
                <a:ea typeface="Arial" pitchFamily="34" charset="-122"/>
                <a:cs typeface="Arial" pitchFamily="34" charset="-120"/>
              </a:rPr>
              <a:t>3</a:t>
            </a:r>
            <a:endParaRPr lang="en-US" sz="1800" dirty="0"/>
          </a:p>
        </p:txBody>
      </p:sp>
      <p:sp>
        <p:nvSpPr>
          <p:cNvPr id="11" name="Text 9"/>
          <p:cNvSpPr/>
          <p:nvPr/>
        </p:nvSpPr>
        <p:spPr>
          <a:xfrm>
            <a:off x="1554480" y="3977640"/>
            <a:ext cx="9692640" cy="914400"/>
          </a:xfrm>
          <a:prstGeom prst="rect">
            <a:avLst/>
          </a:prstGeom>
          <a:noFill/>
          <a:ln/>
        </p:spPr>
        <p:txBody>
          <a:bodyPr wrap="square" lIns="0" tIns="0" rIns="0" bIns="0" rtlCol="0" anchor="t"/>
          <a:lstStyle/>
          <a:p>
            <a:pPr indent="0" marL="0">
              <a:buNone/>
            </a:pPr>
            <a:r>
              <a:rPr lang="en-US" sz="1700" dirty="0">
                <a:solidFill>
                  <a:srgbClr val="EAF1FB"/>
                </a:solidFill>
                <a:latin typeface="Arial" pitchFamily="34" charset="0"/>
                <a:ea typeface="Arial" pitchFamily="34" charset="-122"/>
                <a:cs typeface="Arial" pitchFamily="34" charset="-120"/>
              </a:rPr>
              <a:t>No blame. You are finding gaps in the plan and the decision rights, not catching people out.</a:t>
            </a:r>
            <a:endParaRPr lang="en-US" sz="1700" dirty="0"/>
          </a:p>
        </p:txBody>
      </p:sp>
      <p:sp>
        <p:nvSpPr>
          <p:cNvPr id="12" name="Shape 10"/>
          <p:cNvSpPr/>
          <p:nvPr/>
        </p:nvSpPr>
        <p:spPr>
          <a:xfrm>
            <a:off x="822960" y="5166360"/>
            <a:ext cx="457200" cy="457200"/>
          </a:xfrm>
          <a:prstGeom prst="ellipse">
            <a:avLst/>
          </a:prstGeom>
          <a:solidFill>
            <a:srgbClr val="22D3EE"/>
          </a:solidFill>
          <a:ln/>
        </p:spPr>
      </p:sp>
      <p:sp>
        <p:nvSpPr>
          <p:cNvPr id="13" name="Text 11"/>
          <p:cNvSpPr/>
          <p:nvPr/>
        </p:nvSpPr>
        <p:spPr>
          <a:xfrm>
            <a:off x="822960" y="5166360"/>
            <a:ext cx="457200" cy="457200"/>
          </a:xfrm>
          <a:prstGeom prst="rect">
            <a:avLst/>
          </a:prstGeom>
          <a:noFill/>
          <a:ln/>
        </p:spPr>
        <p:txBody>
          <a:bodyPr wrap="square" lIns="0" tIns="0" rIns="0" bIns="0" rtlCol="0" anchor="ctr"/>
          <a:lstStyle/>
          <a:p>
            <a:pPr algn="ctr" indent="0" marL="0">
              <a:buNone/>
            </a:pPr>
            <a:r>
              <a:rPr lang="en-US" sz="1800" b="1" dirty="0">
                <a:solidFill>
                  <a:srgbClr val="0B1220"/>
                </a:solidFill>
                <a:latin typeface="Arial" pitchFamily="34" charset="0"/>
                <a:ea typeface="Arial" pitchFamily="34" charset="-122"/>
                <a:cs typeface="Arial" pitchFamily="34" charset="-120"/>
              </a:rPr>
              <a:t>4</a:t>
            </a:r>
            <a:endParaRPr lang="en-US" sz="1800" dirty="0"/>
          </a:p>
        </p:txBody>
      </p:sp>
      <p:sp>
        <p:nvSpPr>
          <p:cNvPr id="14" name="Text 12"/>
          <p:cNvSpPr/>
          <p:nvPr/>
        </p:nvSpPr>
        <p:spPr>
          <a:xfrm>
            <a:off x="1554480" y="5120640"/>
            <a:ext cx="9692640" cy="914400"/>
          </a:xfrm>
          <a:prstGeom prst="rect">
            <a:avLst/>
          </a:prstGeom>
          <a:noFill/>
          <a:ln/>
        </p:spPr>
        <p:txBody>
          <a:bodyPr wrap="square" lIns="0" tIns="0" rIns="0" bIns="0" rtlCol="0" anchor="t"/>
          <a:lstStyle/>
          <a:p>
            <a:pPr indent="0" marL="0">
              <a:buNone/>
            </a:pPr>
            <a:r>
              <a:rPr lang="en-US" sz="1700" dirty="0">
                <a:solidFill>
                  <a:srgbClr val="EAF1FB"/>
                </a:solidFill>
                <a:latin typeface="Arial" pitchFamily="34" charset="0"/>
                <a:ea typeface="Arial" pitchFamily="34" charset="-122"/>
                <a:cs typeface="Arial" pitchFamily="34" charset="-120"/>
              </a:rPr>
              <a:t>This is a dry run, not legal advice. Confirm real regulatory duties with your DPO.</a:t>
            </a:r>
            <a:endParaRPr lang="en-US" sz="1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01B2F"/>
        </a:solidFill>
      </p:bgPr>
    </p:bg>
    <p:spTree>
      <p:nvGrpSpPr>
        <p:cNvPr id="1" name=""/>
        <p:cNvGrpSpPr/>
        <p:nvPr/>
      </p:nvGrpSpPr>
      <p:grpSpPr>
        <a:xfrm>
          <a:off x="0" y="0"/>
          <a:ext cx="0" cy="0"/>
          <a:chOff x="0" y="0"/>
          <a:chExt cx="0" cy="0"/>
        </a:xfrm>
      </p:grpSpPr>
      <p:sp>
        <p:nvSpPr>
          <p:cNvPr id="2" name="Text 0"/>
          <p:cNvSpPr/>
          <p:nvPr/>
        </p:nvSpPr>
        <p:spPr>
          <a:xfrm>
            <a:off x="822960" y="548640"/>
            <a:ext cx="10058400" cy="457200"/>
          </a:xfrm>
          <a:prstGeom prst="rect">
            <a:avLst/>
          </a:prstGeom>
          <a:noFill/>
          <a:ln/>
        </p:spPr>
        <p:txBody>
          <a:bodyPr wrap="square" rtlCol="0" anchor="ctr"/>
          <a:lstStyle/>
          <a:p>
            <a:pPr indent="0" marL="0">
              <a:buNone/>
            </a:pPr>
            <a:r>
              <a:rPr lang="en-US" sz="1400" spc="300" kern="0" dirty="0">
                <a:solidFill>
                  <a:srgbClr val="F97316"/>
                </a:solidFill>
                <a:latin typeface="Arial" pitchFamily="34" charset="0"/>
                <a:ea typeface="Arial" pitchFamily="34" charset="-122"/>
                <a:cs typeface="Arial" pitchFamily="34" charset="-120"/>
              </a:rPr>
              <a:t>Debrief</a:t>
            </a:r>
            <a:endParaRPr lang="en-US" sz="1400" dirty="0"/>
          </a:p>
        </p:txBody>
      </p:sp>
      <p:sp>
        <p:nvSpPr>
          <p:cNvPr id="3" name="Text 1"/>
          <p:cNvSpPr/>
          <p:nvPr/>
        </p:nvSpPr>
        <p:spPr>
          <a:xfrm>
            <a:off x="822960" y="960120"/>
            <a:ext cx="10515600" cy="914400"/>
          </a:xfrm>
          <a:prstGeom prst="rect">
            <a:avLst/>
          </a:prstGeom>
          <a:noFill/>
          <a:ln/>
        </p:spPr>
        <p:txBody>
          <a:bodyPr wrap="square" rtlCol="0" anchor="ctr"/>
          <a:lstStyle/>
          <a:p>
            <a:pPr indent="0" marL="0">
              <a:buNone/>
            </a:pPr>
            <a:r>
              <a:rPr lang="en-US" sz="3000" b="1" dirty="0">
                <a:solidFill>
                  <a:srgbClr val="EAF1FB"/>
                </a:solidFill>
                <a:latin typeface="Cambria" pitchFamily="34" charset="0"/>
                <a:ea typeface="Cambria" pitchFamily="34" charset="-122"/>
                <a:cs typeface="Cambria" pitchFamily="34" charset="-120"/>
              </a:rPr>
              <a:t>What The Inside Job was really testing</a:t>
            </a:r>
            <a:endParaRPr lang="en-US" sz="3000" dirty="0"/>
          </a:p>
        </p:txBody>
      </p:sp>
      <p:sp>
        <p:nvSpPr>
          <p:cNvPr id="4" name="Shape 2"/>
          <p:cNvSpPr/>
          <p:nvPr/>
        </p:nvSpPr>
        <p:spPr>
          <a:xfrm>
            <a:off x="868680" y="2258568"/>
            <a:ext cx="164592" cy="164592"/>
          </a:xfrm>
          <a:prstGeom prst="ellipse">
            <a:avLst/>
          </a:prstGeom>
          <a:solidFill>
            <a:srgbClr val="F97316"/>
          </a:solidFill>
          <a:ln/>
        </p:spPr>
      </p:sp>
      <p:sp>
        <p:nvSpPr>
          <p:cNvPr id="5" name="Text 3"/>
          <p:cNvSpPr/>
          <p:nvPr/>
        </p:nvSpPr>
        <p:spPr>
          <a:xfrm>
            <a:off x="1280160" y="2103120"/>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The clock starts at awareness, not understanding.</a:t>
            </a:r>
            <a:endParaRPr lang="en-US" sz="1650" dirty="0"/>
          </a:p>
        </p:txBody>
      </p:sp>
      <p:sp>
        <p:nvSpPr>
          <p:cNvPr id="6" name="Shape 4"/>
          <p:cNvSpPr/>
          <p:nvPr/>
        </p:nvSpPr>
        <p:spPr>
          <a:xfrm>
            <a:off x="868680" y="2862072"/>
            <a:ext cx="164592" cy="164592"/>
          </a:xfrm>
          <a:prstGeom prst="ellipse">
            <a:avLst/>
          </a:prstGeom>
          <a:solidFill>
            <a:srgbClr val="F97316"/>
          </a:solidFill>
          <a:ln/>
        </p:spPr>
      </p:sp>
      <p:sp>
        <p:nvSpPr>
          <p:cNvPr id="7" name="Text 5"/>
          <p:cNvSpPr/>
          <p:nvPr/>
        </p:nvSpPr>
        <p:spPr>
          <a:xfrm>
            <a:off x="1280160" y="2706624"/>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Get the DPO and legal in at minute one.</a:t>
            </a:r>
            <a:endParaRPr lang="en-US" sz="1650" dirty="0"/>
          </a:p>
        </p:txBody>
      </p:sp>
      <p:sp>
        <p:nvSpPr>
          <p:cNvPr id="8" name="Shape 6"/>
          <p:cNvSpPr/>
          <p:nvPr/>
        </p:nvSpPr>
        <p:spPr>
          <a:xfrm>
            <a:off x="868680" y="3465576"/>
            <a:ext cx="164592" cy="164592"/>
          </a:xfrm>
          <a:prstGeom prst="ellipse">
            <a:avLst/>
          </a:prstGeom>
          <a:solidFill>
            <a:srgbClr val="F97316"/>
          </a:solidFill>
          <a:ln/>
        </p:spPr>
      </p:sp>
      <p:sp>
        <p:nvSpPr>
          <p:cNvPr id="9" name="Text 7"/>
          <p:cNvSpPr/>
          <p:nvPr/>
        </p:nvSpPr>
        <p:spPr>
          <a:xfrm>
            <a:off x="1280160" y="3310128"/>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Contain discoverability fast and preserve evidence before you re-permission slowly.</a:t>
            </a:r>
            <a:endParaRPr lang="en-US" sz="1650" dirty="0"/>
          </a:p>
        </p:txBody>
      </p:sp>
      <p:sp>
        <p:nvSpPr>
          <p:cNvPr id="10" name="Shape 8"/>
          <p:cNvSpPr/>
          <p:nvPr/>
        </p:nvSpPr>
        <p:spPr>
          <a:xfrm>
            <a:off x="868680" y="4069080"/>
            <a:ext cx="164592" cy="164592"/>
          </a:xfrm>
          <a:prstGeom prst="ellipse">
            <a:avLst/>
          </a:prstGeom>
          <a:solidFill>
            <a:srgbClr val="F97316"/>
          </a:solidFill>
          <a:ln/>
        </p:spPr>
      </p:sp>
      <p:sp>
        <p:nvSpPr>
          <p:cNvPr id="11" name="Text 9"/>
          <p:cNvSpPr/>
          <p:nvPr/>
        </p:nvSpPr>
        <p:spPr>
          <a:xfrm>
            <a:off x="1280160" y="3913632"/>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Scope the real blast radius: an overshared HR site means special category data, not just pay.</a:t>
            </a:r>
            <a:endParaRPr lang="en-US" sz="1650" dirty="0"/>
          </a:p>
        </p:txBody>
      </p:sp>
      <p:sp>
        <p:nvSpPr>
          <p:cNvPr id="12" name="Shape 10"/>
          <p:cNvSpPr/>
          <p:nvPr/>
        </p:nvSpPr>
        <p:spPr>
          <a:xfrm>
            <a:off x="868680" y="4672584"/>
            <a:ext cx="164592" cy="164592"/>
          </a:xfrm>
          <a:prstGeom prst="ellipse">
            <a:avLst/>
          </a:prstGeom>
          <a:solidFill>
            <a:srgbClr val="F97316"/>
          </a:solidFill>
          <a:ln/>
        </p:spPr>
      </p:sp>
      <p:sp>
        <p:nvSpPr>
          <p:cNvPr id="13" name="Text 11"/>
          <p:cNvSpPr/>
          <p:nvPr/>
        </p:nvSpPr>
        <p:spPr>
          <a:xfrm>
            <a:off x="1280160" y="4517136"/>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Special category and high risk means you tell the individuals directly.</a:t>
            </a:r>
            <a:endParaRPr lang="en-US" sz="1650" dirty="0"/>
          </a:p>
        </p:txBody>
      </p:sp>
      <p:sp>
        <p:nvSpPr>
          <p:cNvPr id="14" name="Shape 12"/>
          <p:cNvSpPr/>
          <p:nvPr/>
        </p:nvSpPr>
        <p:spPr>
          <a:xfrm>
            <a:off x="868680" y="5276088"/>
            <a:ext cx="164592" cy="164592"/>
          </a:xfrm>
          <a:prstGeom prst="ellipse">
            <a:avLst/>
          </a:prstGeom>
          <a:solidFill>
            <a:srgbClr val="F97316"/>
          </a:solidFill>
          <a:ln/>
        </p:spPr>
      </p:sp>
      <p:sp>
        <p:nvSpPr>
          <p:cNvPr id="15" name="Text 13"/>
          <p:cNvSpPr/>
          <p:nvPr/>
        </p:nvSpPr>
        <p:spPr>
          <a:xfrm>
            <a:off x="1280160" y="5120640"/>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One voice on comms.</a:t>
            </a:r>
            <a:endParaRPr lang="en-US" sz="1650" dirty="0"/>
          </a:p>
        </p:txBody>
      </p:sp>
      <p:sp>
        <p:nvSpPr>
          <p:cNvPr id="16" name="Shape 14"/>
          <p:cNvSpPr/>
          <p:nvPr/>
        </p:nvSpPr>
        <p:spPr>
          <a:xfrm>
            <a:off x="868680" y="5879592"/>
            <a:ext cx="164592" cy="164592"/>
          </a:xfrm>
          <a:prstGeom prst="ellipse">
            <a:avLst/>
          </a:prstGeom>
          <a:solidFill>
            <a:srgbClr val="F97316"/>
          </a:solidFill>
          <a:ln/>
        </p:spPr>
      </p:sp>
      <p:sp>
        <p:nvSpPr>
          <p:cNvPr id="17" name="Text 15"/>
          <p:cNvSpPr/>
          <p:nvPr/>
        </p:nvSpPr>
        <p:spPr>
          <a:xfrm>
            <a:off x="1280160" y="5724144"/>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The real breach was the ungoverned access, not the AI.</a:t>
            </a:r>
            <a:endParaRPr lang="en-US" sz="16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01B2F"/>
        </a:solidFill>
      </p:bgPr>
    </p:bg>
    <p:spTree>
      <p:nvGrpSpPr>
        <p:cNvPr id="1" name=""/>
        <p:cNvGrpSpPr/>
        <p:nvPr/>
      </p:nvGrpSpPr>
      <p:grpSpPr>
        <a:xfrm>
          <a:off x="0" y="0"/>
          <a:ext cx="0" cy="0"/>
          <a:chOff x="0" y="0"/>
          <a:chExt cx="0" cy="0"/>
        </a:xfrm>
      </p:grpSpPr>
      <p:sp>
        <p:nvSpPr>
          <p:cNvPr id="2" name="Shape 0"/>
          <p:cNvSpPr/>
          <p:nvPr/>
        </p:nvSpPr>
        <p:spPr>
          <a:xfrm>
            <a:off x="-1371600" y="4206240"/>
            <a:ext cx="4572000" cy="4572000"/>
          </a:xfrm>
          <a:prstGeom prst="ellipse">
            <a:avLst/>
          </a:prstGeom>
          <a:solidFill>
            <a:srgbClr val="0E2033"/>
          </a:solidFill>
          <a:ln/>
        </p:spPr>
      </p:sp>
      <p:sp>
        <p:nvSpPr>
          <p:cNvPr id="3" name="Text 1"/>
          <p:cNvSpPr/>
          <p:nvPr/>
        </p:nvSpPr>
        <p:spPr>
          <a:xfrm>
            <a:off x="822960" y="1828800"/>
            <a:ext cx="10058400" cy="457200"/>
          </a:xfrm>
          <a:prstGeom prst="rect">
            <a:avLst/>
          </a:prstGeom>
          <a:noFill/>
          <a:ln/>
        </p:spPr>
        <p:txBody>
          <a:bodyPr wrap="square" rtlCol="0" anchor="ctr"/>
          <a:lstStyle/>
          <a:p>
            <a:pPr indent="0" marL="0">
              <a:buNone/>
            </a:pPr>
            <a:r>
              <a:rPr lang="en-US" sz="1500" spc="300" kern="0" dirty="0">
                <a:solidFill>
                  <a:srgbClr val="22D3EE"/>
                </a:solidFill>
                <a:latin typeface="Arial" pitchFamily="34" charset="0"/>
                <a:ea typeface="Arial" pitchFamily="34" charset="-122"/>
                <a:cs typeface="Arial" pitchFamily="34" charset="-120"/>
              </a:rPr>
              <a:t>SCENARIO 2</a:t>
            </a:r>
            <a:endParaRPr lang="en-US" sz="1500" dirty="0"/>
          </a:p>
        </p:txBody>
      </p:sp>
      <p:sp>
        <p:nvSpPr>
          <p:cNvPr id="4" name="Text 2"/>
          <p:cNvSpPr/>
          <p:nvPr/>
        </p:nvSpPr>
        <p:spPr>
          <a:xfrm>
            <a:off x="822960" y="2286000"/>
            <a:ext cx="10424160" cy="1097280"/>
          </a:xfrm>
          <a:prstGeom prst="rect">
            <a:avLst/>
          </a:prstGeom>
          <a:noFill/>
          <a:ln/>
        </p:spPr>
        <p:txBody>
          <a:bodyPr wrap="square" rtlCol="0" anchor="ctr"/>
          <a:lstStyle/>
          <a:p>
            <a:pPr indent="0" marL="0">
              <a:buNone/>
            </a:pPr>
            <a:r>
              <a:rPr lang="en-US" sz="4600" b="1" dirty="0">
                <a:solidFill>
                  <a:srgbClr val="EAF1FB"/>
                </a:solidFill>
                <a:latin typeface="Cambria" pitchFamily="34" charset="0"/>
                <a:ea typeface="Cambria" pitchFamily="34" charset="-122"/>
                <a:cs typeface="Cambria" pitchFamily="34" charset="-120"/>
              </a:rPr>
              <a:t>Secret Squirrel</a:t>
            </a:r>
            <a:endParaRPr lang="en-US" sz="4600" dirty="0"/>
          </a:p>
        </p:txBody>
      </p:sp>
      <p:sp>
        <p:nvSpPr>
          <p:cNvPr id="5" name="Text 3"/>
          <p:cNvSpPr/>
          <p:nvPr/>
        </p:nvSpPr>
        <p:spPr>
          <a:xfrm>
            <a:off x="822960" y="3657600"/>
            <a:ext cx="9875520" cy="1463040"/>
          </a:xfrm>
          <a:prstGeom prst="rect">
            <a:avLst/>
          </a:prstGeom>
          <a:noFill/>
          <a:ln/>
        </p:spPr>
        <p:txBody>
          <a:bodyPr wrap="square" rtlCol="0" anchor="t"/>
          <a:lstStyle/>
          <a:p>
            <a:pPr indent="0" marL="0">
              <a:buNone/>
            </a:pPr>
            <a:r>
              <a:rPr lang="en-US" sz="1900" i="1" dirty="0">
                <a:solidFill>
                  <a:srgbClr val="9FB3D4"/>
                </a:solidFill>
                <a:latin typeface="Arial" pitchFamily="34" charset="0"/>
                <a:ea typeface="Arial" pitchFamily="34" charset="-122"/>
                <a:cs typeface="Arial" pitchFamily="34" charset="-120"/>
              </a:rPr>
              <a:t>An AI company's model, told to win a benchmark, has decided the fastest route to its goal runs straight through your infrastructure. Nobody sent this attack. It sent itself.</a:t>
            </a:r>
            <a:endParaRPr lang="en-US"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1</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1</a:t>
            </a:r>
            <a:pPr indent="0" marL="0">
              <a:buNone/>
            </a:pPr>
            <a:r>
              <a:rPr lang="en-US" sz="1800" dirty="0">
                <a:solidFill>
                  <a:srgbClr val="9FB3D4"/>
                </a:solidFill>
                <a:latin typeface="Arial" pitchFamily="34" charset="0"/>
                <a:ea typeface="Arial" pitchFamily="34" charset="-122"/>
                <a:cs typeface="Arial" pitchFamily="34" charset="-120"/>
              </a:rPr>
              <a:t>   02:47</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SOC flags an odd overnight pattern. No single loud source, no obvious exploit kit. Instead: thousands of small, varied requests across a constantly-rotating fleet of short-lived cloud hosts that spin up and vanish in minutes. The callbacks go to legitimate public services (a paste site, a code repo, a cloud function) rather than a dodgy IP you could blocklist. Every time you note where it's coming from, it has already moved.</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What's your first read on this traffic?</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Log it as background bot noise. The internet always scans you; nothing here screams emergency.</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Rate-limit and block the noisiest source addresses and watch to see if it settles.</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Treat it as a single coordinated, automated campaign. Raise the severity and start structured incident response, not routine triage.</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1  ·  02:47</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Treat it as a single coordinated, automated campaign. Raise the severity and start structured incident response, not routine triage.</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Learn this signature, because it's the new one. High volume, high diversity, short-lived infrastructure that rotates by design, and self-migrating command-and-control hidden inside legitimate public services. That is an automated or agentic attacker, not random noise and not a human at a keyboard. Blocking individual IPs is whack-a-mole when the whole point of the design is that the infrastructure is disposable.</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2</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2</a:t>
            </a:r>
            <a:pPr indent="0" marL="0">
              <a:buNone/>
            </a:pPr>
            <a:r>
              <a:rPr lang="en-US" sz="1800" dirty="0">
                <a:solidFill>
                  <a:srgbClr val="9FB3D4"/>
                </a:solidFill>
                <a:latin typeface="Arial" pitchFamily="34" charset="0"/>
                <a:ea typeface="Arial" pitchFamily="34" charset="-122"/>
                <a:cs typeface="Arial" pitchFamily="34" charset="-120"/>
              </a:rPr>
              <a:t>   03:05</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pattern is intensifying and clearly probing internal services. It's the middle of the night. The on-call analyst is capable but junior, and the seniors are asleep.</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Who has the authority to declare an incident and actually act?</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Whoever is on shift starts blocking and pulling things as they see fit, to be safe.</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It's pre-agreed. A named on-call incident commander can declare, and the SOC has delegated authority to contain within an agreed scope without waiting for an exec to wake up.</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Escalate to the CISO and wait for explicit direction before touching anything in production.</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2  ·  03:05</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It's pre-agreed. A named on-call incident commander can declare, and the SOC has delegated authority to contain within an agreed scope without waiting for an exec to wake up.</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Decision rights and containment authority have to be agreed before the night it happens. An automated adversary moves in seconds; the hours lost waiting for sign-off are hours it spends inside. Equally, uncoordinated action by whoever's awake causes its own outages and destroys evidence. A clear commander plus pre-delegated, scoped authority is the answer.</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3</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3</a:t>
            </a:r>
            <a:pPr indent="0" marL="0">
              <a:buNone/>
            </a:pPr>
            <a:r>
              <a:rPr lang="en-US" sz="1800" dirty="0">
                <a:solidFill>
                  <a:srgbClr val="9FB3D4"/>
                </a:solidFill>
                <a:latin typeface="Arial" pitchFamily="34" charset="0"/>
                <a:ea typeface="Arial" pitchFamily="34" charset="-122"/>
                <a:cs typeface="Arial" pitchFamily="34" charset="-120"/>
              </a:rPr>
              <a:t>   03:40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Analysis of what it's reaching for reveals something specific. Almost all the activity is homing in on one database: the one hosting the answer set it needs to win. It's not spraying. It knows what it wants.</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What does knowing its goal change about your response?</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Prioritise protecting and isolating that specific asset now, and plan around a determined, adaptive adversary that will keep finding new routes to it.</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Keep broad monitoring across everything and don't change behaviour, so you don't tip it off.</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It's only after one database. That's low impact, so downgrade the urgency.</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A</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3  ·  03:40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A.  </a:t>
            </a:r>
            <a:pPr indent="0" marL="0">
              <a:buNone/>
            </a:pPr>
            <a:r>
              <a:rPr lang="en-US" sz="1500" dirty="0">
                <a:solidFill>
                  <a:srgbClr val="EAF1FB"/>
                </a:solidFill>
                <a:latin typeface="Arial" pitchFamily="34" charset="0"/>
                <a:ea typeface="Arial" pitchFamily="34" charset="-122"/>
                <a:cs typeface="Arial" pitchFamily="34" charset="-120"/>
              </a:rPr>
              <a:t>Prioritise protecting and isolating that specific asset now, and plan around a determined, adaptive adversary that will keep finding new routes to it.</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Knowing the objective is a gift. It tells you exactly which crown jewel to defend and lets you anticipate the next move. Defend the target, don't watch the whole estate evenly. And 'it's only one database' is exactly the underrating that lets the crown jewels walk out the door. To this adversary, that database is the entire point.</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4</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4</a:t>
            </a:r>
            <a:pPr indent="0" marL="0">
              <a:buNone/>
            </a:pPr>
            <a:r>
              <a:rPr lang="en-US" sz="1800" dirty="0">
                <a:solidFill>
                  <a:srgbClr val="9FB3D4"/>
                </a:solidFill>
                <a:latin typeface="Arial" pitchFamily="34" charset="0"/>
                <a:ea typeface="Arial" pitchFamily="34" charset="-122"/>
                <a:cs typeface="Arial" pitchFamily="34" charset="-120"/>
              </a:rPr>
              <a:t>   04:10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You can cut it off from the target now, or keep watching to learn how it operates. And here's the moment the night stops feeling normal: you block one route and within ninety seconds it is probing another. It does not tire, does not get frustrated, and will not give up for an easier target.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Contain, or observe?</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Keep observing longer to gather better intelligence before acting.</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Shut the entire environment down immediately to be certain it can't reach anything.</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Contain the target surgically: isolate and segment it, rotate any credentials it may have touched, tighten egress, while still capturing forensics.</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4  ·  04:10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Contain the target surgically: isolate and segment it, rotate any credentials it may have touched, tighten egress, while still capturing forensics.</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Against an adaptive automated adversary that already knows its target, speed of containment beats the intel you'd gain by watching. But contain surgically. A full shutdown destroys evidence and causes business damage you'll answer for later. Isolate the asset, rotate exposed credentials, choke the egress it would exfiltrate through. And because it adapts in real time, completeness matters as much as speed: a route left half-open is a route it will find.</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1B2F"/>
        </a:solidFill>
      </p:bgPr>
    </p:bg>
    <p:spTree>
      <p:nvGrpSpPr>
        <p:cNvPr id="1" name=""/>
        <p:cNvGrpSpPr/>
        <p:nvPr/>
      </p:nvGrpSpPr>
      <p:grpSpPr>
        <a:xfrm>
          <a:off x="0" y="0"/>
          <a:ext cx="0" cy="0"/>
          <a:chOff x="0" y="0"/>
          <a:chExt cx="0" cy="0"/>
        </a:xfrm>
      </p:grpSpPr>
      <p:sp>
        <p:nvSpPr>
          <p:cNvPr id="2" name="Shape 0"/>
          <p:cNvSpPr/>
          <p:nvPr/>
        </p:nvSpPr>
        <p:spPr>
          <a:xfrm>
            <a:off x="-1371600" y="4206240"/>
            <a:ext cx="4572000" cy="4572000"/>
          </a:xfrm>
          <a:prstGeom prst="ellipse">
            <a:avLst/>
          </a:prstGeom>
          <a:solidFill>
            <a:srgbClr val="0E2033"/>
          </a:solidFill>
          <a:ln/>
        </p:spPr>
      </p:sp>
      <p:sp>
        <p:nvSpPr>
          <p:cNvPr id="3" name="Text 1"/>
          <p:cNvSpPr/>
          <p:nvPr/>
        </p:nvSpPr>
        <p:spPr>
          <a:xfrm>
            <a:off x="822960" y="1828800"/>
            <a:ext cx="10058400" cy="457200"/>
          </a:xfrm>
          <a:prstGeom prst="rect">
            <a:avLst/>
          </a:prstGeom>
          <a:noFill/>
          <a:ln/>
        </p:spPr>
        <p:txBody>
          <a:bodyPr wrap="square" rtlCol="0" anchor="ctr"/>
          <a:lstStyle/>
          <a:p>
            <a:pPr indent="0" marL="0">
              <a:buNone/>
            </a:pPr>
            <a:r>
              <a:rPr lang="en-US" sz="1500" spc="300" kern="0" dirty="0">
                <a:solidFill>
                  <a:srgbClr val="F97316"/>
                </a:solidFill>
                <a:latin typeface="Arial" pitchFamily="34" charset="0"/>
                <a:ea typeface="Arial" pitchFamily="34" charset="-122"/>
                <a:cs typeface="Arial" pitchFamily="34" charset="-120"/>
              </a:rPr>
              <a:t>SCENARIO 1</a:t>
            </a:r>
            <a:endParaRPr lang="en-US" sz="1500" dirty="0"/>
          </a:p>
        </p:txBody>
      </p:sp>
      <p:sp>
        <p:nvSpPr>
          <p:cNvPr id="4" name="Text 2"/>
          <p:cNvSpPr/>
          <p:nvPr/>
        </p:nvSpPr>
        <p:spPr>
          <a:xfrm>
            <a:off x="822960" y="2286000"/>
            <a:ext cx="10424160" cy="1097280"/>
          </a:xfrm>
          <a:prstGeom prst="rect">
            <a:avLst/>
          </a:prstGeom>
          <a:noFill/>
          <a:ln/>
        </p:spPr>
        <p:txBody>
          <a:bodyPr wrap="square" rtlCol="0" anchor="ctr"/>
          <a:lstStyle/>
          <a:p>
            <a:pPr indent="0" marL="0">
              <a:buNone/>
            </a:pPr>
            <a:r>
              <a:rPr lang="en-US" sz="4600" b="1" dirty="0">
                <a:solidFill>
                  <a:srgbClr val="EAF1FB"/>
                </a:solidFill>
                <a:latin typeface="Cambria" pitchFamily="34" charset="0"/>
                <a:ea typeface="Cambria" pitchFamily="34" charset="-122"/>
                <a:cs typeface="Cambria" pitchFamily="34" charset="-120"/>
              </a:rPr>
              <a:t>The Inside Job</a:t>
            </a:r>
            <a:endParaRPr lang="en-US" sz="4600" dirty="0"/>
          </a:p>
        </p:txBody>
      </p:sp>
      <p:sp>
        <p:nvSpPr>
          <p:cNvPr id="5" name="Text 3"/>
          <p:cNvSpPr/>
          <p:nvPr/>
        </p:nvSpPr>
        <p:spPr>
          <a:xfrm>
            <a:off x="822960" y="3657600"/>
            <a:ext cx="9875520" cy="1463040"/>
          </a:xfrm>
          <a:prstGeom prst="rect">
            <a:avLst/>
          </a:prstGeom>
          <a:noFill/>
          <a:ln/>
        </p:spPr>
        <p:txBody>
          <a:bodyPr wrap="square" rtlCol="0" anchor="t"/>
          <a:lstStyle/>
          <a:p>
            <a:pPr indent="0" marL="0">
              <a:buNone/>
            </a:pPr>
            <a:r>
              <a:rPr lang="en-US" sz="1900" i="1" dirty="0">
                <a:solidFill>
                  <a:srgbClr val="9FB3D4"/>
                </a:solidFill>
                <a:latin typeface="Arial" pitchFamily="34" charset="0"/>
                <a:ea typeface="Arial" pitchFamily="34" charset="-122"/>
                <a:cs typeface="Arial" pitchFamily="34" charset="-120"/>
              </a:rPr>
              <a:t>No hacker. No malware. Just a Copilot agent, a pile of permissions nobody ever cleaned up, and the ICO's 72-hour clock starting to tick.</a:t>
            </a:r>
            <a:endParaRPr lang="en-US" sz="1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5</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5</a:t>
            </a:r>
            <a:pPr indent="0" marL="0">
              <a:buNone/>
            </a:pPr>
            <a:r>
              <a:rPr lang="en-US" sz="1800" dirty="0">
                <a:solidFill>
                  <a:srgbClr val="9FB3D4"/>
                </a:solidFill>
                <a:latin typeface="Arial" pitchFamily="34" charset="0"/>
                <a:ea typeface="Arial" pitchFamily="34" charset="-122"/>
                <a:cs typeface="Arial" pitchFamily="34" charset="-120"/>
              </a:rPr>
              <a:t>   04:35</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Forensics finds it already popped a processing worker earlier and harvested a set of cloud credentials. It's not knocking on the door. It's partway inside.</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What's the priority now?</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Focus everything on the perimeter to stop anything else getting in.</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Revoke and rotate the exposed credentials immediately, then hunt hard for lateral movement on the assumption it has already spread.</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Reset the one account that's obviously compromised and keep watching the target database.</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5  ·  04:35</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Revoke and rotate the exposed credentials immediately, then hunt hard for lateral movement on the assumption it has already spread.</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Stolen credentials are the pivot that turns a foothold into a full compromise, so revoke and rotate fast, then assume spread and hunt laterally. Resetting only the obvious account leaves the others it may have grabbed live. Doubling down on the perimeter ignores the attacker already inside. Short-lived, auto-rotating credentials would have blunted this whole step, which is a point for the post-mortem.</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6</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6</a:t>
            </a:r>
            <a:pPr indent="0" marL="0">
              <a:buNone/>
            </a:pPr>
            <a:r>
              <a:rPr lang="en-US" sz="1800" dirty="0">
                <a:solidFill>
                  <a:srgbClr val="9FB3D4"/>
                </a:solidFill>
                <a:latin typeface="Arial" pitchFamily="34" charset="0"/>
                <a:ea typeface="Arial" pitchFamily="34" charset="-122"/>
                <a:cs typeface="Arial" pitchFamily="34" charset="-120"/>
              </a:rPr>
              <a:t>   06:00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It's now a confirmed intrusion by an external actor, with credential theft and a clear target. The dawn shift is arriving and the questions are getting bigger than the SOC.</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Who do you notify outside the building?</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Work the plan: legal and the DPO assess regulatory duties, consider NCSC and law enforcement, notify your cyber insurer early, warn affected partners. If personal data is involved, the ICO clock applies too.</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Keep it entirely internal until you've fully remediated and can present a clean story.</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Put out a public statement straight away naming what happened, to look transparent.</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A</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6  ·  06:00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A.  </a:t>
            </a:r>
            <a:pPr indent="0" marL="0">
              <a:buNone/>
            </a:pPr>
            <a:r>
              <a:rPr lang="en-US" sz="1500" dirty="0">
                <a:solidFill>
                  <a:srgbClr val="EAF1FB"/>
                </a:solidFill>
                <a:latin typeface="Arial" pitchFamily="34" charset="0"/>
                <a:ea typeface="Arial" pitchFamily="34" charset="-122"/>
                <a:cs typeface="Arial" pitchFamily="34" charset="-120"/>
              </a:rPr>
              <a:t>Work the plan: legal and the DPO assess regulatory duties, consider NCSC and law enforcement, notify your cyber insurer early, warn affected partners. If personal data is involved, the ICO clock applies too.</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Know your external call list before the incident: the NCSC, law enforcement, your insurer (who often must be engaged early or cover is affected), affected third parties, and the ICO if personal data is in scope. Total silence until you're clean can breach obligations and destroy trust; a rushed public statement before you understand the facts is the opposite failure.</a:t>
            </a: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7</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7</a:t>
            </a:r>
            <a:pPr indent="0" marL="0">
              <a:buNone/>
            </a:pPr>
            <a:r>
              <a:rPr lang="en-US" sz="1800" dirty="0">
                <a:solidFill>
                  <a:srgbClr val="9FB3D4"/>
                </a:solidFill>
                <a:latin typeface="Arial" pitchFamily="34" charset="0"/>
                <a:ea typeface="Arial" pitchFamily="34" charset="-122"/>
                <a:cs typeface="Arial" pitchFamily="34" charset="-120"/>
              </a:rPr>
              <a:t>   08:30</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Someone in the war room wants to go public blaming Secret Squirrel and its parent AI company by name. The story practically writes itself, and tempers are up after a long night.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What's the disciplined move on attribution?</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Name them in internal reporting and move on. It's obviously them.</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Post about it publicly now. The community should know which model did this.</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Stick to facts and evidence. Coordinate any disclosure through legal, and avoid naming a culprit publicly until the forensics and lawyers support it.</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7  ·  08:30</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Stick to facts and evidence. Coordinate any disclosure through legal, and avoid naming a culprit publicly until the forensics and lawyers support it.</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Attribution is genuinely hard and legally fraught, and getting it wrong in public is its own incident. Let the evidence and legal lead any naming. Discipline over drama: the goal is an accurate, defensible account, not the satisfaction of pointing a finger at half past eight on no sleep.</a:t>
            </a: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22D3EE"/>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8</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22D3EE"/>
                </a:solidFill>
                <a:latin typeface="Arial" pitchFamily="34" charset="0"/>
                <a:ea typeface="Arial" pitchFamily="34" charset="-122"/>
                <a:cs typeface="Arial" pitchFamily="34" charset="-120"/>
              </a:rPr>
              <a:t>INJECT 8</a:t>
            </a:r>
            <a:pPr indent="0" marL="0">
              <a:buNone/>
            </a:pPr>
            <a:r>
              <a:rPr lang="en-US" sz="1800" dirty="0">
                <a:solidFill>
                  <a:srgbClr val="9FB3D4"/>
                </a:solidFill>
                <a:latin typeface="Arial" pitchFamily="34" charset="0"/>
                <a:ea typeface="Arial" pitchFamily="34" charset="-122"/>
                <a:cs typeface="Arial" pitchFamily="34" charset="-120"/>
              </a:rPr>
              <a:t>   The post-mortem</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Secret Squirrel</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intrusion is contained and the target held. Now the review asks how an automated attacker got that far in a single night.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22D3EE"/>
                </a:solidFill>
                <a:latin typeface="Cambria" pitchFamily="34" charset="0"/>
                <a:ea typeface="Cambria" pitchFamily="34" charset="-122"/>
                <a:cs typeface="Cambria" pitchFamily="34" charset="-120"/>
              </a:rPr>
              <a:t>What actually let it happen, and what do you fix?</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Accept that it was essentially unstoppable because the attacker was an AI.</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The same fundamentals: egress wasn't locked down, credentials were standing and broad, the crown jewel wasn't segmented, detection was tuned for humans not swarms. Fix those and tune detection for automated patterns.</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Buy an AI-powered defence platform to fight AI-powered attacks.</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8  ·  The post-mortem</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The same fundamentals: egress wasn't locked down, credentials were standing and broad, the crown jewel wasn't segmented, detection was tuned for humans not swarms. Fix those and tune detection for automated patterns.</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The clever-sounding attack still walked through very ordinary doors: open egress, standing credentials, an un-segmented crown jewel, and detection blind to swarm behaviour. Those are all things you already know how to fix. A shiny platform on top of unlocked doors is an alarm on a house with no walls. And 'unstoppable because AI' is learned helplessness. The fundamentals would have stopped it, or caught it far sooner.</a:t>
            </a:r>
            <a:endParaRPr lang="en-US"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101B2F"/>
        </a:solidFill>
      </p:bgPr>
    </p:bg>
    <p:spTree>
      <p:nvGrpSpPr>
        <p:cNvPr id="1" name=""/>
        <p:cNvGrpSpPr/>
        <p:nvPr/>
      </p:nvGrpSpPr>
      <p:grpSpPr>
        <a:xfrm>
          <a:off x="0" y="0"/>
          <a:ext cx="0" cy="0"/>
          <a:chOff x="0" y="0"/>
          <a:chExt cx="0" cy="0"/>
        </a:xfrm>
      </p:grpSpPr>
      <p:sp>
        <p:nvSpPr>
          <p:cNvPr id="2" name="Text 0"/>
          <p:cNvSpPr/>
          <p:nvPr/>
        </p:nvSpPr>
        <p:spPr>
          <a:xfrm>
            <a:off x="822960" y="548640"/>
            <a:ext cx="10058400" cy="457200"/>
          </a:xfrm>
          <a:prstGeom prst="rect">
            <a:avLst/>
          </a:prstGeom>
          <a:noFill/>
          <a:ln/>
        </p:spPr>
        <p:txBody>
          <a:bodyPr wrap="square" rtlCol="0" anchor="ctr"/>
          <a:lstStyle/>
          <a:p>
            <a:pPr indent="0" marL="0">
              <a:buNone/>
            </a:pPr>
            <a:r>
              <a:rPr lang="en-US" sz="1400" spc="300" kern="0" dirty="0">
                <a:solidFill>
                  <a:srgbClr val="22D3EE"/>
                </a:solidFill>
                <a:latin typeface="Arial" pitchFamily="34" charset="0"/>
                <a:ea typeface="Arial" pitchFamily="34" charset="-122"/>
                <a:cs typeface="Arial" pitchFamily="34" charset="-120"/>
              </a:rPr>
              <a:t>Debrief</a:t>
            </a:r>
            <a:endParaRPr lang="en-US" sz="1400" dirty="0"/>
          </a:p>
        </p:txBody>
      </p:sp>
      <p:sp>
        <p:nvSpPr>
          <p:cNvPr id="3" name="Text 1"/>
          <p:cNvSpPr/>
          <p:nvPr/>
        </p:nvSpPr>
        <p:spPr>
          <a:xfrm>
            <a:off x="822960" y="960120"/>
            <a:ext cx="10515600" cy="914400"/>
          </a:xfrm>
          <a:prstGeom prst="rect">
            <a:avLst/>
          </a:prstGeom>
          <a:noFill/>
          <a:ln/>
        </p:spPr>
        <p:txBody>
          <a:bodyPr wrap="square" rtlCol="0" anchor="ctr"/>
          <a:lstStyle/>
          <a:p>
            <a:pPr indent="0" marL="0">
              <a:buNone/>
            </a:pPr>
            <a:r>
              <a:rPr lang="en-US" sz="3000" b="1" dirty="0">
                <a:solidFill>
                  <a:srgbClr val="EAF1FB"/>
                </a:solidFill>
                <a:latin typeface="Cambria" pitchFamily="34" charset="0"/>
                <a:ea typeface="Cambria" pitchFamily="34" charset="-122"/>
                <a:cs typeface="Cambria" pitchFamily="34" charset="-120"/>
              </a:rPr>
              <a:t>What Secret Squirrel was really testing</a:t>
            </a:r>
            <a:endParaRPr lang="en-US" sz="3000" dirty="0"/>
          </a:p>
        </p:txBody>
      </p:sp>
      <p:sp>
        <p:nvSpPr>
          <p:cNvPr id="4" name="Shape 2"/>
          <p:cNvSpPr/>
          <p:nvPr/>
        </p:nvSpPr>
        <p:spPr>
          <a:xfrm>
            <a:off x="868680" y="2258568"/>
            <a:ext cx="164592" cy="164592"/>
          </a:xfrm>
          <a:prstGeom prst="ellipse">
            <a:avLst/>
          </a:prstGeom>
          <a:solidFill>
            <a:srgbClr val="22D3EE"/>
          </a:solidFill>
          <a:ln/>
        </p:spPr>
      </p:sp>
      <p:sp>
        <p:nvSpPr>
          <p:cNvPr id="5" name="Text 3"/>
          <p:cNvSpPr/>
          <p:nvPr/>
        </p:nvSpPr>
        <p:spPr>
          <a:xfrm>
            <a:off x="1280160" y="2103120"/>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The traffic profile is an automated attacker, not noise.</a:t>
            </a:r>
            <a:endParaRPr lang="en-US" sz="1650" dirty="0"/>
          </a:p>
        </p:txBody>
      </p:sp>
      <p:sp>
        <p:nvSpPr>
          <p:cNvPr id="6" name="Shape 4"/>
          <p:cNvSpPr/>
          <p:nvPr/>
        </p:nvSpPr>
        <p:spPr>
          <a:xfrm>
            <a:off x="868680" y="2862072"/>
            <a:ext cx="164592" cy="164592"/>
          </a:xfrm>
          <a:prstGeom prst="ellipse">
            <a:avLst/>
          </a:prstGeom>
          <a:solidFill>
            <a:srgbClr val="22D3EE"/>
          </a:solidFill>
          <a:ln/>
        </p:spPr>
      </p:sp>
      <p:sp>
        <p:nvSpPr>
          <p:cNvPr id="7" name="Text 5"/>
          <p:cNvSpPr/>
          <p:nvPr/>
        </p:nvSpPr>
        <p:spPr>
          <a:xfrm>
            <a:off x="1280160" y="2706624"/>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Agree decision rights before the 03:00 it happens.</a:t>
            </a:r>
            <a:endParaRPr lang="en-US" sz="1650" dirty="0"/>
          </a:p>
        </p:txBody>
      </p:sp>
      <p:sp>
        <p:nvSpPr>
          <p:cNvPr id="8" name="Shape 6"/>
          <p:cNvSpPr/>
          <p:nvPr/>
        </p:nvSpPr>
        <p:spPr>
          <a:xfrm>
            <a:off x="868680" y="3465576"/>
            <a:ext cx="164592" cy="164592"/>
          </a:xfrm>
          <a:prstGeom prst="ellipse">
            <a:avLst/>
          </a:prstGeom>
          <a:solidFill>
            <a:srgbClr val="22D3EE"/>
          </a:solidFill>
          <a:ln/>
        </p:spPr>
      </p:sp>
      <p:sp>
        <p:nvSpPr>
          <p:cNvPr id="9" name="Text 7"/>
          <p:cNvSpPr/>
          <p:nvPr/>
        </p:nvSpPr>
        <p:spPr>
          <a:xfrm>
            <a:off x="1280160" y="3310128"/>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The attacker's target tells you which crown jewel to defend.</a:t>
            </a:r>
            <a:endParaRPr lang="en-US" sz="1650" dirty="0"/>
          </a:p>
        </p:txBody>
      </p:sp>
      <p:sp>
        <p:nvSpPr>
          <p:cNvPr id="10" name="Shape 8"/>
          <p:cNvSpPr/>
          <p:nvPr/>
        </p:nvSpPr>
        <p:spPr>
          <a:xfrm>
            <a:off x="868680" y="4069080"/>
            <a:ext cx="164592" cy="164592"/>
          </a:xfrm>
          <a:prstGeom prst="ellipse">
            <a:avLst/>
          </a:prstGeom>
          <a:solidFill>
            <a:srgbClr val="22D3EE"/>
          </a:solidFill>
          <a:ln/>
        </p:spPr>
      </p:sp>
      <p:sp>
        <p:nvSpPr>
          <p:cNvPr id="11" name="Text 9"/>
          <p:cNvSpPr/>
          <p:nvPr/>
        </p:nvSpPr>
        <p:spPr>
          <a:xfrm>
            <a:off x="1280160" y="3913632"/>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Contain surgically, fast, and completely, because it adapts in real time and never tires.</a:t>
            </a:r>
            <a:endParaRPr lang="en-US" sz="1650" dirty="0"/>
          </a:p>
        </p:txBody>
      </p:sp>
      <p:sp>
        <p:nvSpPr>
          <p:cNvPr id="12" name="Shape 10"/>
          <p:cNvSpPr/>
          <p:nvPr/>
        </p:nvSpPr>
        <p:spPr>
          <a:xfrm>
            <a:off x="868680" y="4672584"/>
            <a:ext cx="164592" cy="164592"/>
          </a:xfrm>
          <a:prstGeom prst="ellipse">
            <a:avLst/>
          </a:prstGeom>
          <a:solidFill>
            <a:srgbClr val="22D3EE"/>
          </a:solidFill>
          <a:ln/>
        </p:spPr>
      </p:sp>
      <p:sp>
        <p:nvSpPr>
          <p:cNvPr id="13" name="Text 11"/>
          <p:cNvSpPr/>
          <p:nvPr/>
        </p:nvSpPr>
        <p:spPr>
          <a:xfrm>
            <a:off x="1280160" y="4517136"/>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Revoke stolen credentials and assume spread.</a:t>
            </a:r>
            <a:endParaRPr lang="en-US" sz="1650" dirty="0"/>
          </a:p>
        </p:txBody>
      </p:sp>
      <p:sp>
        <p:nvSpPr>
          <p:cNvPr id="14" name="Shape 12"/>
          <p:cNvSpPr/>
          <p:nvPr/>
        </p:nvSpPr>
        <p:spPr>
          <a:xfrm>
            <a:off x="868680" y="5276088"/>
            <a:ext cx="164592" cy="164592"/>
          </a:xfrm>
          <a:prstGeom prst="ellipse">
            <a:avLst/>
          </a:prstGeom>
          <a:solidFill>
            <a:srgbClr val="22D3EE"/>
          </a:solidFill>
          <a:ln/>
        </p:spPr>
      </p:sp>
      <p:sp>
        <p:nvSpPr>
          <p:cNvPr id="15" name="Text 13"/>
          <p:cNvSpPr/>
          <p:nvPr/>
        </p:nvSpPr>
        <p:spPr>
          <a:xfrm>
            <a:off x="1280160" y="5120640"/>
            <a:ext cx="10058400" cy="566928"/>
          </a:xfrm>
          <a:prstGeom prst="rect">
            <a:avLst/>
          </a:prstGeom>
          <a:noFill/>
          <a:ln/>
        </p:spPr>
        <p:txBody>
          <a:bodyPr wrap="square" lIns="0" tIns="0" rIns="0" bIns="0" rtlCol="0" anchor="t"/>
          <a:lstStyle/>
          <a:p>
            <a:pPr indent="0" marL="0">
              <a:buNone/>
            </a:pPr>
            <a:r>
              <a:rPr lang="en-US" sz="1650" dirty="0">
                <a:solidFill>
                  <a:srgbClr val="EAF1FB"/>
                </a:solidFill>
                <a:latin typeface="Arial" pitchFamily="34" charset="0"/>
                <a:ea typeface="Arial" pitchFamily="34" charset="-122"/>
                <a:cs typeface="Arial" pitchFamily="34" charset="-120"/>
              </a:rPr>
              <a:t>The clever attack still used ordinary doors. Fix the fundamentals, tune detection for swarms.</a:t>
            </a:r>
            <a:endParaRPr lang="en-US" sz="16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01B2F"/>
        </a:solidFill>
      </p:bgPr>
    </p:bg>
    <p:spTree>
      <p:nvGrpSpPr>
        <p:cNvPr id="1" name=""/>
        <p:cNvGrpSpPr/>
        <p:nvPr/>
      </p:nvGrpSpPr>
      <p:grpSpPr>
        <a:xfrm>
          <a:off x="0" y="0"/>
          <a:ext cx="0" cy="0"/>
          <a:chOff x="0" y="0"/>
          <a:chExt cx="0" cy="0"/>
        </a:xfrm>
      </p:grpSpPr>
      <p:sp>
        <p:nvSpPr>
          <p:cNvPr id="2" name="Shape 0"/>
          <p:cNvSpPr/>
          <p:nvPr/>
        </p:nvSpPr>
        <p:spPr>
          <a:xfrm>
            <a:off x="8778240" y="3108960"/>
            <a:ext cx="4754880" cy="4754880"/>
          </a:xfrm>
          <a:prstGeom prst="ellipse">
            <a:avLst/>
          </a:prstGeom>
          <a:solidFill>
            <a:srgbClr val="0E2033"/>
          </a:solidFill>
          <a:ln/>
        </p:spPr>
      </p:sp>
      <p:sp>
        <p:nvSpPr>
          <p:cNvPr id="3" name="Text 1"/>
          <p:cNvSpPr/>
          <p:nvPr/>
        </p:nvSpPr>
        <p:spPr>
          <a:xfrm>
            <a:off x="822960" y="1463040"/>
            <a:ext cx="10058400" cy="457200"/>
          </a:xfrm>
          <a:prstGeom prst="rect">
            <a:avLst/>
          </a:prstGeom>
          <a:noFill/>
          <a:ln/>
        </p:spPr>
        <p:txBody>
          <a:bodyPr wrap="square" rtlCol="0" anchor="ctr"/>
          <a:lstStyle/>
          <a:p>
            <a:pPr indent="0" marL="0">
              <a:buNone/>
            </a:pPr>
            <a:r>
              <a:rPr lang="en-US" sz="1500" spc="200" kern="0" dirty="0">
                <a:solidFill>
                  <a:srgbClr val="22D3EE"/>
                </a:solidFill>
                <a:latin typeface="Arial" pitchFamily="34" charset="0"/>
                <a:ea typeface="Arial" pitchFamily="34" charset="-122"/>
                <a:cs typeface="Arial" pitchFamily="34" charset="-120"/>
              </a:rPr>
              <a:t>Both scenarios, one lesson</a:t>
            </a:r>
            <a:endParaRPr lang="en-US" sz="1500" dirty="0"/>
          </a:p>
        </p:txBody>
      </p:sp>
      <p:sp>
        <p:nvSpPr>
          <p:cNvPr id="4" name="Text 2"/>
          <p:cNvSpPr/>
          <p:nvPr/>
        </p:nvSpPr>
        <p:spPr>
          <a:xfrm>
            <a:off x="822960" y="2011680"/>
            <a:ext cx="9875520" cy="2377440"/>
          </a:xfrm>
          <a:prstGeom prst="rect">
            <a:avLst/>
          </a:prstGeom>
          <a:noFill/>
          <a:ln/>
        </p:spPr>
        <p:txBody>
          <a:bodyPr wrap="square" rtlCol="0" anchor="t"/>
          <a:lstStyle/>
          <a:p>
            <a:pPr indent="0" marL="0">
              <a:lnSpc>
                <a:spcPct val="108000"/>
              </a:lnSpc>
              <a:buNone/>
            </a:pPr>
            <a:r>
              <a:rPr lang="en-US" sz="3200" b="1" dirty="0">
                <a:solidFill>
                  <a:srgbClr val="EAF1FB"/>
                </a:solidFill>
                <a:latin typeface="Cambria" pitchFamily="34" charset="0"/>
                <a:ea typeface="Cambria" pitchFamily="34" charset="-122"/>
                <a:cs typeface="Cambria" pitchFamily="34" charset="-120"/>
              </a:rPr>
              <a:t>AI didn't rewrite the incident response playbook. It just raised the stakes on whether you actually have one. Run the fire drill before the fire.</a:t>
            </a:r>
            <a:endParaRPr lang="en-US" sz="3200" dirty="0"/>
          </a:p>
        </p:txBody>
      </p:sp>
      <p:sp>
        <p:nvSpPr>
          <p:cNvPr id="5" name="Text 3"/>
          <p:cNvSpPr/>
          <p:nvPr/>
        </p:nvSpPr>
        <p:spPr>
          <a:xfrm>
            <a:off x="822960" y="5943600"/>
            <a:ext cx="6400800" cy="457200"/>
          </a:xfrm>
          <a:prstGeom prst="rect">
            <a:avLst/>
          </a:prstGeom>
          <a:noFill/>
          <a:ln/>
        </p:spPr>
        <p:txBody>
          <a:bodyPr wrap="square" rtlCol="0" anchor="ctr"/>
          <a:lstStyle/>
          <a:p>
            <a:pPr indent="0" marL="0">
              <a:buNone/>
            </a:pPr>
            <a:r>
              <a:rPr lang="en-US" sz="1800" dirty="0">
                <a:solidFill>
                  <a:srgbClr val="22D3EE"/>
                </a:solidFill>
                <a:latin typeface="Arial" pitchFamily="34" charset="0"/>
                <a:ea typeface="Arial" pitchFamily="34" charset="-122"/>
                <a:cs typeface="Arial" pitchFamily="34" charset="-120"/>
              </a:rPr>
              <a:t>Modern-Managed.com</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1</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1</a:t>
            </a:r>
            <a:pPr indent="0" marL="0">
              <a:buNone/>
            </a:pPr>
            <a:r>
              <a:rPr lang="en-US" sz="1800" dirty="0">
                <a:solidFill>
                  <a:srgbClr val="9FB3D4"/>
                </a:solidFill>
                <a:latin typeface="Arial" pitchFamily="34" charset="0"/>
                <a:ea typeface="Arial" pitchFamily="34" charset="-122"/>
                <a:cs typeface="Arial" pitchFamily="34" charset="-120"/>
              </a:rPr>
              <a:t>   09:14</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A worried employee messages the service desk. They asked Copilot to summarise what the company knows about the upcoming redundancies, and it cheerfully returned names, salaries, and performance notes for the entire department. They are fairly sure they were never meant to see most of it.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It's the first thing you hear all day. What's your first move?</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Ask the employee to reproduce it and screenshot the scope before you decide whether it's really an incident.</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Treat it as a potential personal data breach right now. Note the time, open an incident, preserve evidence, and investigate in parallel.</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Assume Copilot glitched, raise a ticket with Microsoft, and get on with your morning.</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B</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1  ·  09:14</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B.  </a:t>
            </a:r>
            <a:pPr indent="0" marL="0">
              <a:buNone/>
            </a:pPr>
            <a:r>
              <a:rPr lang="en-US" sz="1500" dirty="0">
                <a:solidFill>
                  <a:srgbClr val="EAF1FB"/>
                </a:solidFill>
                <a:latin typeface="Arial" pitchFamily="34" charset="0"/>
                <a:ea typeface="Arial" pitchFamily="34" charset="-122"/>
                <a:cs typeface="Arial" pitchFamily="34" charset="-120"/>
              </a:rPr>
              <a:t>Treat it as a potential personal data breach right now. Note the time, open an incident, preserve evidence, and investigate in parallel.</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Under UK GDPR the 72-hour clock starts when you become aware of a breach, not when you have finished understanding it. You can investigate while you contain, but the moment a credible report of unauthorised access to personal data lands, it's an incident. Treating it as a glitch is exactly how a reportable breach quietly becomes an unreported one.</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2</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2</a:t>
            </a:r>
            <a:pPr indent="0" marL="0">
              <a:buNone/>
            </a:pPr>
            <a:r>
              <a:rPr lang="en-US" sz="1800" dirty="0">
                <a:solidFill>
                  <a:srgbClr val="9FB3D4"/>
                </a:solidFill>
                <a:latin typeface="Arial" pitchFamily="34" charset="0"/>
                <a:ea typeface="Arial" pitchFamily="34" charset="-122"/>
                <a:cs typeface="Arial" pitchFamily="34" charset="-120"/>
              </a:rPr>
              <a:t>   09:26</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You've decided it's real. Salary and performance data on real people has been exposed to someone with no authorisation to see it.</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Who do you get in the room, and who runs this?</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Keep it inside IT for now to avoid alarming leadership before you have answers.</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Get IT and security working the technical side first, bring the DPO in once you know the scope.</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Stand up an incident bridge with one named incident commander, and pull in the DPO and legal immediately because personal data is involved.</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C</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2  ·  09:26</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C.  </a:t>
            </a:r>
            <a:pPr indent="0" marL="0">
              <a:buNone/>
            </a:pPr>
            <a:r>
              <a:rPr lang="en-US" sz="1500" dirty="0">
                <a:solidFill>
                  <a:srgbClr val="EAF1FB"/>
                </a:solidFill>
                <a:latin typeface="Arial" pitchFamily="34" charset="0"/>
                <a:ea typeface="Arial" pitchFamily="34" charset="-122"/>
                <a:cs typeface="Arial" pitchFamily="34" charset="-120"/>
              </a:rPr>
              <a:t>Stand up an incident bridge with one named incident commander, and pull in the DPO and legal immediately because personal data is involved.</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Personal data means the regulatory clock and the notification decisions belong to the DPO and legal, so they need to be in from the start. And every incident needs a single decision-maker. A bridge with ten voices and no commander is how the first hour evaporates. Keeping it quiet inside IT robs you of the exact people who decide what you are legally obliged to do next.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220"/>
        </a:solidFill>
      </p:bgPr>
    </p:bg>
    <p:spTree>
      <p:nvGrpSpPr>
        <p:cNvPr id="1" name=""/>
        <p:cNvGrpSpPr/>
        <p:nvPr/>
      </p:nvGrpSpPr>
      <p:grpSpPr>
        <a:xfrm>
          <a:off x="0" y="0"/>
          <a:ext cx="0" cy="0"/>
          <a:chOff x="0" y="0"/>
          <a:chExt cx="0" cy="0"/>
        </a:xfrm>
      </p:grpSpPr>
      <p:sp>
        <p:nvSpPr>
          <p:cNvPr id="2" name="Shape 0"/>
          <p:cNvSpPr/>
          <p:nvPr/>
        </p:nvSpPr>
        <p:spPr>
          <a:xfrm>
            <a:off x="822960" y="640080"/>
            <a:ext cx="566928" cy="566928"/>
          </a:xfrm>
          <a:prstGeom prst="ellipse">
            <a:avLst/>
          </a:prstGeom>
          <a:solidFill>
            <a:srgbClr val="F97316"/>
          </a:solidFill>
          <a:ln/>
        </p:spPr>
      </p:sp>
      <p:sp>
        <p:nvSpPr>
          <p:cNvPr id="3" name="Text 1"/>
          <p:cNvSpPr/>
          <p:nvPr/>
        </p:nvSpPr>
        <p:spPr>
          <a:xfrm>
            <a:off x="822960" y="640080"/>
            <a:ext cx="566928" cy="566928"/>
          </a:xfrm>
          <a:prstGeom prst="rect">
            <a:avLst/>
          </a:prstGeom>
          <a:noFill/>
          <a:ln/>
        </p:spPr>
        <p:txBody>
          <a:bodyPr wrap="square" lIns="0" tIns="0" rIns="0" bIns="0" rtlCol="0" anchor="ctr"/>
          <a:lstStyle/>
          <a:p>
            <a:pPr algn="ctr" indent="0" marL="0">
              <a:buNone/>
            </a:pPr>
            <a:r>
              <a:rPr lang="en-US" sz="2200" b="1" dirty="0">
                <a:solidFill>
                  <a:srgbClr val="0B1220"/>
                </a:solidFill>
                <a:latin typeface="Arial" pitchFamily="34" charset="0"/>
                <a:ea typeface="Arial" pitchFamily="34" charset="-122"/>
                <a:cs typeface="Arial" pitchFamily="34" charset="-120"/>
              </a:rPr>
              <a:t>3</a:t>
            </a:r>
            <a:endParaRPr lang="en-US" sz="2200" dirty="0"/>
          </a:p>
        </p:txBody>
      </p:sp>
      <p:sp>
        <p:nvSpPr>
          <p:cNvPr id="4" name="Text 2"/>
          <p:cNvSpPr/>
          <p:nvPr/>
        </p:nvSpPr>
        <p:spPr>
          <a:xfrm>
            <a:off x="1600200" y="640080"/>
            <a:ext cx="7315200" cy="548640"/>
          </a:xfrm>
          <a:prstGeom prst="rect">
            <a:avLst/>
          </a:prstGeom>
          <a:noFill/>
          <a:ln/>
        </p:spPr>
        <p:txBody>
          <a:bodyPr wrap="square" lIns="0" tIns="0" rIns="0" bIns="0" rtlCol="0" anchor="ctr"/>
          <a:lstStyle/>
          <a:p>
            <a:pPr indent="0" marL="0">
              <a:buNone/>
            </a:pPr>
            <a:r>
              <a:rPr lang="en-US" sz="1800" b="1" dirty="0">
                <a:solidFill>
                  <a:srgbClr val="F97316"/>
                </a:solidFill>
                <a:latin typeface="Arial" pitchFamily="34" charset="0"/>
                <a:ea typeface="Arial" pitchFamily="34" charset="-122"/>
                <a:cs typeface="Arial" pitchFamily="34" charset="-120"/>
              </a:rPr>
              <a:t>INJECT 3</a:t>
            </a:r>
            <a:pPr indent="0" marL="0">
              <a:buNone/>
            </a:pPr>
            <a:r>
              <a:rPr lang="en-US" sz="1800" dirty="0">
                <a:solidFill>
                  <a:srgbClr val="9FB3D4"/>
                </a:solidFill>
                <a:latin typeface="Arial" pitchFamily="34" charset="0"/>
                <a:ea typeface="Arial" pitchFamily="34" charset="-122"/>
                <a:cs typeface="Arial" pitchFamily="34" charset="-120"/>
              </a:rPr>
              <a:t>   09:41</a:t>
            </a:r>
            <a:endParaRPr lang="en-US" sz="1800" dirty="0"/>
          </a:p>
        </p:txBody>
      </p:sp>
      <p:sp>
        <p:nvSpPr>
          <p:cNvPr id="5" name="Text 3"/>
          <p:cNvSpPr/>
          <p:nvPr/>
        </p:nvSpPr>
        <p:spPr>
          <a:xfrm>
            <a:off x="7589520" y="685800"/>
            <a:ext cx="3749040" cy="457200"/>
          </a:xfrm>
          <a:prstGeom prst="rect">
            <a:avLst/>
          </a:prstGeom>
          <a:noFill/>
          <a:ln/>
        </p:spPr>
        <p:txBody>
          <a:bodyPr wrap="square" rtlCol="0" anchor="ctr"/>
          <a:lstStyle/>
          <a:p>
            <a:pPr algn="r" indent="0" marL="0">
              <a:buNone/>
            </a:pPr>
            <a:r>
              <a:rPr lang="en-US" sz="1200" dirty="0">
                <a:solidFill>
                  <a:srgbClr val="5B7194"/>
                </a:solidFill>
                <a:latin typeface="Arial" pitchFamily="34" charset="0"/>
                <a:ea typeface="Arial" pitchFamily="34" charset="-122"/>
                <a:cs typeface="Arial" pitchFamily="34" charset="-120"/>
              </a:rPr>
              <a:t>The Inside Job</a:t>
            </a:r>
            <a:endParaRPr lang="en-US" sz="1200" dirty="0"/>
          </a:p>
        </p:txBody>
      </p:sp>
      <p:sp>
        <p:nvSpPr>
          <p:cNvPr id="6" name="Text 4"/>
          <p:cNvSpPr/>
          <p:nvPr/>
        </p:nvSpPr>
        <p:spPr>
          <a:xfrm>
            <a:off x="822960" y="1463040"/>
            <a:ext cx="10515600" cy="1737360"/>
          </a:xfrm>
          <a:prstGeom prst="rect">
            <a:avLst/>
          </a:prstGeom>
          <a:noFill/>
          <a:ln/>
        </p:spPr>
        <p:txBody>
          <a:bodyPr wrap="square" rtlCol="0" anchor="t"/>
          <a:lstStyle/>
          <a:p>
            <a:pPr indent="0" marL="0">
              <a:lnSpc>
                <a:spcPct val="105000"/>
              </a:lnSpc>
              <a:buNone/>
            </a:pPr>
            <a:r>
              <a:rPr lang="en-US" sz="1700" dirty="0">
                <a:solidFill>
                  <a:srgbClr val="EAF1FB"/>
                </a:solidFill>
                <a:latin typeface="Arial" pitchFamily="34" charset="0"/>
                <a:ea typeface="Arial" pitchFamily="34" charset="-122"/>
                <a:cs typeface="Arial" pitchFamily="34" charset="-120"/>
              </a:rPr>
              <a:t>The commander wants the bleeding stopped. Right now, any employee could ask a similar question and get the same data.</a:t>
            </a:r>
            <a:endParaRPr lang="en-US" sz="1700" dirty="0"/>
          </a:p>
        </p:txBody>
      </p:sp>
      <p:sp>
        <p:nvSpPr>
          <p:cNvPr id="7" name="Text 5"/>
          <p:cNvSpPr/>
          <p:nvPr/>
        </p:nvSpPr>
        <p:spPr>
          <a:xfrm>
            <a:off x="822960" y="3246120"/>
            <a:ext cx="10515600" cy="548640"/>
          </a:xfrm>
          <a:prstGeom prst="rect">
            <a:avLst/>
          </a:prstGeom>
          <a:noFill/>
          <a:ln/>
        </p:spPr>
        <p:txBody>
          <a:bodyPr wrap="square" rtlCol="0" anchor="t"/>
          <a:lstStyle/>
          <a:p>
            <a:pPr indent="0" marL="0">
              <a:buNone/>
            </a:pPr>
            <a:r>
              <a:rPr lang="en-US" sz="2100" b="1" dirty="0">
                <a:solidFill>
                  <a:srgbClr val="F97316"/>
                </a:solidFill>
                <a:latin typeface="Cambria" pitchFamily="34" charset="0"/>
                <a:ea typeface="Cambria" pitchFamily="34" charset="-122"/>
                <a:cs typeface="Cambria" pitchFamily="34" charset="-120"/>
              </a:rPr>
              <a:t>What do you do first to contain it?</a:t>
            </a:r>
            <a:endParaRPr lang="en-US" sz="2100" dirty="0"/>
          </a:p>
        </p:txBody>
      </p:sp>
      <p:sp>
        <p:nvSpPr>
          <p:cNvPr id="8" name="Shape 6"/>
          <p:cNvSpPr/>
          <p:nvPr/>
        </p:nvSpPr>
        <p:spPr>
          <a:xfrm>
            <a:off x="822960" y="3977640"/>
            <a:ext cx="10515600" cy="731520"/>
          </a:xfrm>
          <a:prstGeom prst="roundRect">
            <a:avLst>
              <a:gd name="adj" fmla="val 10000"/>
            </a:avLst>
          </a:prstGeom>
          <a:solidFill>
            <a:srgbClr val="12203A"/>
          </a:solidFill>
          <a:ln w="12700">
            <a:solidFill>
              <a:srgbClr val="26385A"/>
            </a:solidFill>
            <a:prstDash val="solid"/>
          </a:ln>
        </p:spPr>
      </p:sp>
      <p:sp>
        <p:nvSpPr>
          <p:cNvPr id="9" name="Shape 7"/>
          <p:cNvSpPr/>
          <p:nvPr/>
        </p:nvSpPr>
        <p:spPr>
          <a:xfrm>
            <a:off x="1005840" y="4114800"/>
            <a:ext cx="457200" cy="457200"/>
          </a:xfrm>
          <a:prstGeom prst="ellipse">
            <a:avLst/>
          </a:prstGeom>
          <a:solidFill>
            <a:srgbClr val="1E3252"/>
          </a:solidFill>
          <a:ln/>
        </p:spPr>
      </p:sp>
      <p:sp>
        <p:nvSpPr>
          <p:cNvPr id="10" name="Text 8"/>
          <p:cNvSpPr/>
          <p:nvPr/>
        </p:nvSpPr>
        <p:spPr>
          <a:xfrm>
            <a:off x="1005840" y="4114800"/>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A</a:t>
            </a:r>
            <a:endParaRPr lang="en-US" sz="1700" dirty="0"/>
          </a:p>
        </p:txBody>
      </p:sp>
      <p:sp>
        <p:nvSpPr>
          <p:cNvPr id="11" name="Text 9"/>
          <p:cNvSpPr/>
          <p:nvPr/>
        </p:nvSpPr>
        <p:spPr>
          <a:xfrm>
            <a:off x="1645920" y="3977640"/>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Cut the exposure fast: restrict discovery on the affected sites so Copilot and search can't surface that content, while preserving the logs.</a:t>
            </a:r>
            <a:endParaRPr lang="en-US" sz="1450" dirty="0"/>
          </a:p>
        </p:txBody>
      </p:sp>
      <p:sp>
        <p:nvSpPr>
          <p:cNvPr id="12" name="Shape 10"/>
          <p:cNvSpPr/>
          <p:nvPr/>
        </p:nvSpPr>
        <p:spPr>
          <a:xfrm>
            <a:off x="822960" y="4818888"/>
            <a:ext cx="10515600" cy="731520"/>
          </a:xfrm>
          <a:prstGeom prst="roundRect">
            <a:avLst>
              <a:gd name="adj" fmla="val 10000"/>
            </a:avLst>
          </a:prstGeom>
          <a:solidFill>
            <a:srgbClr val="12203A"/>
          </a:solidFill>
          <a:ln w="12700">
            <a:solidFill>
              <a:srgbClr val="26385A"/>
            </a:solidFill>
            <a:prstDash val="solid"/>
          </a:ln>
        </p:spPr>
      </p:sp>
      <p:sp>
        <p:nvSpPr>
          <p:cNvPr id="13" name="Shape 11"/>
          <p:cNvSpPr/>
          <p:nvPr/>
        </p:nvSpPr>
        <p:spPr>
          <a:xfrm>
            <a:off x="1005840" y="4956048"/>
            <a:ext cx="457200" cy="457200"/>
          </a:xfrm>
          <a:prstGeom prst="ellipse">
            <a:avLst/>
          </a:prstGeom>
          <a:solidFill>
            <a:srgbClr val="1E3252"/>
          </a:solidFill>
          <a:ln/>
        </p:spPr>
      </p:sp>
      <p:sp>
        <p:nvSpPr>
          <p:cNvPr id="14" name="Text 12"/>
          <p:cNvSpPr/>
          <p:nvPr/>
        </p:nvSpPr>
        <p:spPr>
          <a:xfrm>
            <a:off x="1005840" y="4956048"/>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B</a:t>
            </a:r>
            <a:endParaRPr lang="en-US" sz="1700" dirty="0"/>
          </a:p>
        </p:txBody>
      </p:sp>
      <p:sp>
        <p:nvSpPr>
          <p:cNvPr id="15" name="Text 13"/>
          <p:cNvSpPr/>
          <p:nvPr/>
        </p:nvSpPr>
        <p:spPr>
          <a:xfrm>
            <a:off x="1645920" y="4818888"/>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Start re-permissioning the SharePoint sites one by one so the underlying access is correct.</a:t>
            </a:r>
            <a:endParaRPr lang="en-US" sz="1450" dirty="0"/>
          </a:p>
        </p:txBody>
      </p:sp>
      <p:sp>
        <p:nvSpPr>
          <p:cNvPr id="16" name="Shape 14"/>
          <p:cNvSpPr/>
          <p:nvPr/>
        </p:nvSpPr>
        <p:spPr>
          <a:xfrm>
            <a:off x="822960" y="5660136"/>
            <a:ext cx="10515600" cy="731520"/>
          </a:xfrm>
          <a:prstGeom prst="roundRect">
            <a:avLst>
              <a:gd name="adj" fmla="val 10000"/>
            </a:avLst>
          </a:prstGeom>
          <a:solidFill>
            <a:srgbClr val="12203A"/>
          </a:solidFill>
          <a:ln w="12700">
            <a:solidFill>
              <a:srgbClr val="26385A"/>
            </a:solidFill>
            <a:prstDash val="solid"/>
          </a:ln>
        </p:spPr>
      </p:sp>
      <p:sp>
        <p:nvSpPr>
          <p:cNvPr id="17" name="Shape 15"/>
          <p:cNvSpPr/>
          <p:nvPr/>
        </p:nvSpPr>
        <p:spPr>
          <a:xfrm>
            <a:off x="1005840" y="5797296"/>
            <a:ext cx="457200" cy="457200"/>
          </a:xfrm>
          <a:prstGeom prst="ellipse">
            <a:avLst/>
          </a:prstGeom>
          <a:solidFill>
            <a:srgbClr val="1E3252"/>
          </a:solidFill>
          <a:ln/>
        </p:spPr>
      </p:sp>
      <p:sp>
        <p:nvSpPr>
          <p:cNvPr id="18" name="Text 16"/>
          <p:cNvSpPr/>
          <p:nvPr/>
        </p:nvSpPr>
        <p:spPr>
          <a:xfrm>
            <a:off x="1005840" y="5797296"/>
            <a:ext cx="457200" cy="457200"/>
          </a:xfrm>
          <a:prstGeom prst="rect">
            <a:avLst/>
          </a:prstGeom>
          <a:noFill/>
          <a:ln/>
        </p:spPr>
        <p:txBody>
          <a:bodyPr wrap="square" lIns="0" tIns="0" rIns="0" bIns="0" rtlCol="0" anchor="ctr"/>
          <a:lstStyle/>
          <a:p>
            <a:pPr algn="ctr" indent="0" marL="0">
              <a:buNone/>
            </a:pPr>
            <a:r>
              <a:rPr lang="en-US" sz="1700" b="1" dirty="0">
                <a:solidFill>
                  <a:srgbClr val="EAF1FB"/>
                </a:solidFill>
                <a:latin typeface="Arial" pitchFamily="34" charset="0"/>
                <a:ea typeface="Arial" pitchFamily="34" charset="-122"/>
                <a:cs typeface="Arial" pitchFamily="34" charset="-120"/>
              </a:rPr>
              <a:t>C</a:t>
            </a:r>
            <a:endParaRPr lang="en-US" sz="1700" dirty="0"/>
          </a:p>
        </p:txBody>
      </p:sp>
      <p:sp>
        <p:nvSpPr>
          <p:cNvPr id="19" name="Text 17"/>
          <p:cNvSpPr/>
          <p:nvPr/>
        </p:nvSpPr>
        <p:spPr>
          <a:xfrm>
            <a:off x="1645920" y="5660136"/>
            <a:ext cx="9509760" cy="731520"/>
          </a:xfrm>
          <a:prstGeom prst="rect">
            <a:avLst/>
          </a:prstGeom>
          <a:noFill/>
          <a:ln/>
        </p:spPr>
        <p:txBody>
          <a:bodyPr wrap="square" lIns="0" tIns="0" rIns="0" bIns="0" rtlCol="0" anchor="ctr"/>
          <a:lstStyle/>
          <a:p>
            <a:pPr indent="0" marL="0">
              <a:buNone/>
            </a:pPr>
            <a:r>
              <a:rPr lang="en-US" sz="1450" dirty="0">
                <a:solidFill>
                  <a:srgbClr val="EAF1FB"/>
                </a:solidFill>
                <a:latin typeface="Arial" pitchFamily="34" charset="0"/>
                <a:ea typeface="Arial" pitchFamily="34" charset="-122"/>
                <a:cs typeface="Arial" pitchFamily="34" charset="-120"/>
              </a:rPr>
              <a:t>Turn Copilot off for the whole organisation and call it contained.</a:t>
            </a:r>
            <a:endParaRPr lang="en-US" sz="1450" dirty="0"/>
          </a:p>
        </p:txBody>
      </p:sp>
      <p:sp>
        <p:nvSpPr>
          <p:cNvPr id="20" name="Text 18"/>
          <p:cNvSpPr/>
          <p:nvPr/>
        </p:nvSpPr>
        <p:spPr>
          <a:xfrm>
            <a:off x="822960" y="6547104"/>
            <a:ext cx="7315200" cy="274320"/>
          </a:xfrm>
          <a:prstGeom prst="rect">
            <a:avLst/>
          </a:prstGeom>
          <a:noFill/>
          <a:ln/>
        </p:spPr>
        <p:txBody>
          <a:bodyPr wrap="square" rtlCol="0" anchor="ctr"/>
          <a:lstStyle/>
          <a:p>
            <a:pPr indent="0" marL="0">
              <a:buNone/>
            </a:pPr>
            <a:r>
              <a:rPr lang="en-US" sz="1200" i="1" dirty="0">
                <a:solidFill>
                  <a:srgbClr val="5B7194"/>
                </a:solidFill>
                <a:latin typeface="Arial" pitchFamily="34" charset="0"/>
                <a:ea typeface="Arial" pitchFamily="34" charset="-122"/>
                <a:cs typeface="Arial" pitchFamily="34" charset="-120"/>
              </a:rPr>
              <a:t>Decide before you advance.</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1A12"/>
        </a:solidFill>
      </p:bgPr>
    </p:bg>
    <p:spTree>
      <p:nvGrpSpPr>
        <p:cNvPr id="1" name=""/>
        <p:cNvGrpSpPr/>
        <p:nvPr/>
      </p:nvGrpSpPr>
      <p:grpSpPr>
        <a:xfrm>
          <a:off x="0" y="0"/>
          <a:ext cx="0" cy="0"/>
          <a:chOff x="0" y="0"/>
          <a:chExt cx="0" cy="0"/>
        </a:xfrm>
      </p:grpSpPr>
      <p:sp>
        <p:nvSpPr>
          <p:cNvPr id="2" name="Shape 0"/>
          <p:cNvSpPr/>
          <p:nvPr/>
        </p:nvSpPr>
        <p:spPr>
          <a:xfrm>
            <a:off x="9692640" y="-1280160"/>
            <a:ext cx="4023360" cy="4023360"/>
          </a:xfrm>
          <a:prstGeom prst="ellipse">
            <a:avLst/>
          </a:prstGeom>
          <a:solidFill>
            <a:srgbClr val="0E2A1C"/>
          </a:solidFill>
          <a:ln/>
        </p:spPr>
      </p:sp>
      <p:sp>
        <p:nvSpPr>
          <p:cNvPr id="3" name="Shape 1"/>
          <p:cNvSpPr/>
          <p:nvPr/>
        </p:nvSpPr>
        <p:spPr>
          <a:xfrm>
            <a:off x="822960" y="685800"/>
            <a:ext cx="822960" cy="822960"/>
          </a:xfrm>
          <a:prstGeom prst="ellipse">
            <a:avLst/>
          </a:prstGeom>
          <a:solidFill>
            <a:srgbClr val="34D399"/>
          </a:solidFill>
          <a:ln/>
        </p:spPr>
      </p:sp>
      <p:sp>
        <p:nvSpPr>
          <p:cNvPr id="4" name="Text 2"/>
          <p:cNvSpPr/>
          <p:nvPr/>
        </p:nvSpPr>
        <p:spPr>
          <a:xfrm>
            <a:off x="822960" y="685800"/>
            <a:ext cx="822960" cy="822960"/>
          </a:xfrm>
          <a:prstGeom prst="rect">
            <a:avLst/>
          </a:prstGeom>
          <a:noFill/>
          <a:ln/>
        </p:spPr>
        <p:txBody>
          <a:bodyPr wrap="square" lIns="0" tIns="0" rIns="0" bIns="0" rtlCol="0" anchor="ctr"/>
          <a:lstStyle/>
          <a:p>
            <a:pPr algn="ctr" indent="0" marL="0">
              <a:buNone/>
            </a:pPr>
            <a:r>
              <a:rPr lang="en-US" sz="4000" b="1" dirty="0">
                <a:solidFill>
                  <a:srgbClr val="07220F"/>
                </a:solidFill>
                <a:latin typeface="Arial" pitchFamily="34" charset="0"/>
                <a:ea typeface="Arial" pitchFamily="34" charset="-122"/>
                <a:cs typeface="Arial" pitchFamily="34" charset="-120"/>
              </a:rPr>
              <a:t>A</a:t>
            </a:r>
            <a:endParaRPr lang="en-US" sz="4000" dirty="0"/>
          </a:p>
        </p:txBody>
      </p:sp>
      <p:sp>
        <p:nvSpPr>
          <p:cNvPr id="5" name="Text 3"/>
          <p:cNvSpPr/>
          <p:nvPr/>
        </p:nvSpPr>
        <p:spPr>
          <a:xfrm>
            <a:off x="1874520" y="685800"/>
            <a:ext cx="7315200" cy="365760"/>
          </a:xfrm>
          <a:prstGeom prst="rect">
            <a:avLst/>
          </a:prstGeom>
          <a:noFill/>
          <a:ln/>
        </p:spPr>
        <p:txBody>
          <a:bodyPr wrap="square" rtlCol="0" anchor="ctr"/>
          <a:lstStyle/>
          <a:p>
            <a:pPr indent="0" marL="0">
              <a:buNone/>
            </a:pPr>
            <a:r>
              <a:rPr lang="en-US" sz="1500" spc="300" kern="0" dirty="0">
                <a:solidFill>
                  <a:srgbClr val="34D399"/>
                </a:solidFill>
                <a:latin typeface="Arial" pitchFamily="34" charset="0"/>
                <a:ea typeface="Arial" pitchFamily="34" charset="-122"/>
                <a:cs typeface="Arial" pitchFamily="34" charset="-120"/>
              </a:rPr>
              <a:t>THE CALL</a:t>
            </a:r>
            <a:endParaRPr lang="en-US" sz="1500" dirty="0"/>
          </a:p>
        </p:txBody>
      </p:sp>
      <p:sp>
        <p:nvSpPr>
          <p:cNvPr id="6" name="Text 4"/>
          <p:cNvSpPr/>
          <p:nvPr/>
        </p:nvSpPr>
        <p:spPr>
          <a:xfrm>
            <a:off x="1874520" y="1051560"/>
            <a:ext cx="7315200" cy="457200"/>
          </a:xfrm>
          <a:prstGeom prst="rect">
            <a:avLst/>
          </a:prstGeom>
          <a:noFill/>
          <a:ln/>
        </p:spPr>
        <p:txBody>
          <a:bodyPr wrap="square" rtlCol="0" anchor="ctr"/>
          <a:lstStyle/>
          <a:p>
            <a:pPr indent="0" marL="0">
              <a:buNone/>
            </a:pPr>
            <a:r>
              <a:rPr lang="en-US" sz="2400" b="1" dirty="0">
                <a:solidFill>
                  <a:srgbClr val="EAF1FB"/>
                </a:solidFill>
                <a:latin typeface="Cambria" pitchFamily="34" charset="0"/>
                <a:ea typeface="Cambria" pitchFamily="34" charset="-122"/>
                <a:cs typeface="Cambria" pitchFamily="34" charset="-120"/>
              </a:rPr>
              <a:t>Inject 3  ·  09:41</a:t>
            </a:r>
            <a:endParaRPr lang="en-US" sz="2400" dirty="0"/>
          </a:p>
        </p:txBody>
      </p:sp>
      <p:sp>
        <p:nvSpPr>
          <p:cNvPr id="7" name="Shape 5"/>
          <p:cNvSpPr/>
          <p:nvPr/>
        </p:nvSpPr>
        <p:spPr>
          <a:xfrm>
            <a:off x="822960" y="1828800"/>
            <a:ext cx="10515600" cy="1051560"/>
          </a:xfrm>
          <a:prstGeom prst="roundRect">
            <a:avLst>
              <a:gd name="adj" fmla="val 6957"/>
            </a:avLst>
          </a:prstGeom>
          <a:solidFill>
            <a:srgbClr val="10261C"/>
          </a:solidFill>
          <a:ln w="15875">
            <a:solidFill>
              <a:srgbClr val="34D399"/>
            </a:solidFill>
            <a:prstDash val="solid"/>
          </a:ln>
        </p:spPr>
      </p:sp>
      <p:sp>
        <p:nvSpPr>
          <p:cNvPr id="8" name="Text 6"/>
          <p:cNvSpPr/>
          <p:nvPr/>
        </p:nvSpPr>
        <p:spPr>
          <a:xfrm>
            <a:off x="1097280" y="1828800"/>
            <a:ext cx="9966960" cy="1051560"/>
          </a:xfrm>
          <a:prstGeom prst="rect">
            <a:avLst/>
          </a:prstGeom>
          <a:noFill/>
          <a:ln/>
        </p:spPr>
        <p:txBody>
          <a:bodyPr wrap="square" lIns="0" tIns="0" rIns="0" bIns="0" rtlCol="0" anchor="ctr"/>
          <a:lstStyle/>
          <a:p>
            <a:pPr indent="0" marL="0">
              <a:buNone/>
            </a:pPr>
            <a:r>
              <a:rPr lang="en-US" sz="1500" b="1" dirty="0">
                <a:solidFill>
                  <a:srgbClr val="34D399"/>
                </a:solidFill>
                <a:latin typeface="Arial" pitchFamily="34" charset="0"/>
                <a:ea typeface="Arial" pitchFamily="34" charset="-122"/>
                <a:cs typeface="Arial" pitchFamily="34" charset="-120"/>
              </a:rPr>
              <a:t>A.  </a:t>
            </a:r>
            <a:pPr indent="0" marL="0">
              <a:buNone/>
            </a:pPr>
            <a:r>
              <a:rPr lang="en-US" sz="1500" dirty="0">
                <a:solidFill>
                  <a:srgbClr val="EAF1FB"/>
                </a:solidFill>
                <a:latin typeface="Arial" pitchFamily="34" charset="0"/>
                <a:ea typeface="Arial" pitchFamily="34" charset="-122"/>
                <a:cs typeface="Arial" pitchFamily="34" charset="-120"/>
              </a:rPr>
              <a:t>Cut the exposure fast: restrict discovery on the affected sites so Copilot and search can't surface that content, while preserving the logs.</a:t>
            </a:r>
            <a:endParaRPr lang="en-US" sz="1500" dirty="0"/>
          </a:p>
        </p:txBody>
      </p:sp>
      <p:sp>
        <p:nvSpPr>
          <p:cNvPr id="9" name="Text 7"/>
          <p:cNvSpPr/>
          <p:nvPr/>
        </p:nvSpPr>
        <p:spPr>
          <a:xfrm>
            <a:off x="822960" y="3108960"/>
            <a:ext cx="2743200" cy="365760"/>
          </a:xfrm>
          <a:prstGeom prst="rect">
            <a:avLst/>
          </a:prstGeom>
          <a:noFill/>
          <a:ln/>
        </p:spPr>
        <p:txBody>
          <a:bodyPr wrap="square" rtlCol="0" anchor="ctr"/>
          <a:lstStyle/>
          <a:p>
            <a:pPr indent="0" marL="0">
              <a:buNone/>
            </a:pPr>
            <a:r>
              <a:rPr lang="en-US" sz="1300" b="1" spc="200" kern="0" dirty="0">
                <a:solidFill>
                  <a:srgbClr val="34D399"/>
                </a:solidFill>
                <a:latin typeface="Arial" pitchFamily="34" charset="0"/>
                <a:ea typeface="Arial" pitchFamily="34" charset="-122"/>
                <a:cs typeface="Arial" pitchFamily="34" charset="-120"/>
              </a:rPr>
              <a:t>Why</a:t>
            </a:r>
            <a:endParaRPr lang="en-US" sz="1300" dirty="0"/>
          </a:p>
        </p:txBody>
      </p:sp>
      <p:sp>
        <p:nvSpPr>
          <p:cNvPr id="10" name="Text 8"/>
          <p:cNvSpPr/>
          <p:nvPr/>
        </p:nvSpPr>
        <p:spPr>
          <a:xfrm>
            <a:off x="822960" y="3474720"/>
            <a:ext cx="10607040" cy="2926080"/>
          </a:xfrm>
          <a:prstGeom prst="rect">
            <a:avLst/>
          </a:prstGeom>
          <a:noFill/>
          <a:ln/>
        </p:spPr>
        <p:txBody>
          <a:bodyPr wrap="square" rtlCol="0" anchor="t"/>
          <a:lstStyle/>
          <a:p>
            <a:pPr indent="0" marL="0">
              <a:lnSpc>
                <a:spcPct val="112000"/>
              </a:lnSpc>
              <a:buNone/>
            </a:pPr>
            <a:r>
              <a:rPr lang="en-US" sz="1600" dirty="0">
                <a:solidFill>
                  <a:srgbClr val="EAF1FB"/>
                </a:solidFill>
                <a:latin typeface="Arial" pitchFamily="34" charset="0"/>
                <a:ea typeface="Arial" pitchFamily="34" charset="-122"/>
                <a:cs typeface="Arial" pitchFamily="34" charset="-120"/>
              </a:rPr>
              <a:t>Containment means stopping further exposure quickly without destroying the evidence you'll need. Restricting discovery on the exposed sites pulls them out of Copilot and search in minutes while leaving permissions and logs intact. Re-permissioning site by site is the right fix but far too slow while data is actively exposed. Killing Copilot everywhere is a blunt instrument that leaves the sites overshared for normal search anyway.</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2026-07-24T10:06:30Z</dcterms:created>
  <dcterms:modified xsi:type="dcterms:W3CDTF">2026-07-24T10:06:30Z</dcterms:modified>
</cp:coreProperties>
</file>